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6"/>
  </p:notesMasterIdLst>
  <p:handoutMasterIdLst>
    <p:handoutMasterId r:id="rId57"/>
  </p:handoutMasterIdLst>
  <p:sldIdLst>
    <p:sldId id="256" r:id="rId3"/>
    <p:sldId id="257" r:id="rId4"/>
    <p:sldId id="259" r:id="rId5"/>
    <p:sldId id="268" r:id="rId6"/>
    <p:sldId id="269" r:id="rId7"/>
    <p:sldId id="270" r:id="rId8"/>
    <p:sldId id="271" r:id="rId9"/>
    <p:sldId id="278" r:id="rId10"/>
    <p:sldId id="279" r:id="rId11"/>
    <p:sldId id="260" r:id="rId12"/>
    <p:sldId id="330" r:id="rId13"/>
    <p:sldId id="331" r:id="rId14"/>
    <p:sldId id="316" r:id="rId15"/>
    <p:sldId id="343" r:id="rId16"/>
    <p:sldId id="317" r:id="rId17"/>
    <p:sldId id="283" r:id="rId18"/>
    <p:sldId id="262" r:id="rId19"/>
    <p:sldId id="299" r:id="rId20"/>
    <p:sldId id="315" r:id="rId21"/>
    <p:sldId id="297" r:id="rId22"/>
    <p:sldId id="298" r:id="rId23"/>
    <p:sldId id="294" r:id="rId24"/>
    <p:sldId id="329" r:id="rId25"/>
    <p:sldId id="334" r:id="rId26"/>
    <p:sldId id="335" r:id="rId27"/>
    <p:sldId id="336" r:id="rId28"/>
    <p:sldId id="337" r:id="rId29"/>
    <p:sldId id="345" r:id="rId30"/>
    <p:sldId id="348" r:id="rId31"/>
    <p:sldId id="308" r:id="rId32"/>
    <p:sldId id="264" r:id="rId33"/>
    <p:sldId id="295" r:id="rId34"/>
    <p:sldId id="327" r:id="rId35"/>
    <p:sldId id="328" r:id="rId36"/>
    <p:sldId id="284" r:id="rId37"/>
    <p:sldId id="296" r:id="rId38"/>
    <p:sldId id="314" r:id="rId39"/>
    <p:sldId id="266" r:id="rId40"/>
    <p:sldId id="340" r:id="rId41"/>
    <p:sldId id="267" r:id="rId42"/>
    <p:sldId id="313" r:id="rId43"/>
    <p:sldId id="322" r:id="rId44"/>
    <p:sldId id="333" r:id="rId45"/>
    <p:sldId id="339" r:id="rId46"/>
    <p:sldId id="344" r:id="rId47"/>
    <p:sldId id="318" r:id="rId48"/>
    <p:sldId id="303" r:id="rId49"/>
    <p:sldId id="341" r:id="rId50"/>
    <p:sldId id="342" r:id="rId51"/>
    <p:sldId id="304" r:id="rId52"/>
    <p:sldId id="305" r:id="rId53"/>
    <p:sldId id="306" r:id="rId54"/>
    <p:sldId id="30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9083" autoAdjust="0"/>
  </p:normalViewPr>
  <p:slideViewPr>
    <p:cSldViewPr snapToGrid="0">
      <p:cViewPr varScale="1">
        <p:scale>
          <a:sx n="90" d="100"/>
          <a:sy n="90" d="100"/>
        </p:scale>
        <p:origin x="1344" y="8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userId="624b144d-60b0-46d7-887f-f26044ad4ee1" providerId="ADAL" clId="{34B35DEF-8B16-46E6-9A4A-8D663DBC2972}"/>
    <pc:docChg chg="undo custSel addSld delSld modSld sldOrd">
      <pc:chgData name="Vu" userId="624b144d-60b0-46d7-887f-f26044ad4ee1" providerId="ADAL" clId="{34B35DEF-8B16-46E6-9A4A-8D663DBC2972}" dt="2022-03-10T16:41:20.652" v="3263" actId="11529"/>
      <pc:docMkLst>
        <pc:docMk/>
      </pc:docMkLst>
      <pc:sldChg chg="modSp mod">
        <pc:chgData name="Vu" userId="624b144d-60b0-46d7-887f-f26044ad4ee1" providerId="ADAL" clId="{34B35DEF-8B16-46E6-9A4A-8D663DBC2972}" dt="2022-03-10T13:58:57.123" v="1728" actId="20577"/>
        <pc:sldMkLst>
          <pc:docMk/>
          <pc:sldMk cId="2121948136" sldId="257"/>
        </pc:sldMkLst>
        <pc:spChg chg="mod">
          <ac:chgData name="Vu" userId="624b144d-60b0-46d7-887f-f26044ad4ee1" providerId="ADAL" clId="{34B35DEF-8B16-46E6-9A4A-8D663DBC2972}" dt="2022-03-10T13:58:57.123" v="1728" actId="20577"/>
          <ac:spMkLst>
            <pc:docMk/>
            <pc:sldMk cId="2121948136" sldId="257"/>
            <ac:spMk id="7" creationId="{00000000-0000-0000-0000-000000000000}"/>
          </ac:spMkLst>
        </pc:spChg>
      </pc:sldChg>
      <pc:sldChg chg="addSp delSp modSp add mod">
        <pc:chgData name="Vu" userId="624b144d-60b0-46d7-887f-f26044ad4ee1" providerId="ADAL" clId="{34B35DEF-8B16-46E6-9A4A-8D663DBC2972}" dt="2022-03-10T13:58:09.880" v="1648" actId="207"/>
        <pc:sldMkLst>
          <pc:docMk/>
          <pc:sldMk cId="2363357672" sldId="259"/>
        </pc:sldMkLst>
        <pc:spChg chg="add del mod">
          <ac:chgData name="Vu" userId="624b144d-60b0-46d7-887f-f26044ad4ee1" providerId="ADAL" clId="{34B35DEF-8B16-46E6-9A4A-8D663DBC2972}" dt="2022-03-10T13:52:57.738" v="936" actId="478"/>
          <ac:spMkLst>
            <pc:docMk/>
            <pc:sldMk cId="2363357672" sldId="259"/>
            <ac:spMk id="3" creationId="{E2C00369-02FC-4135-AE23-088B514A7FF0}"/>
          </ac:spMkLst>
        </pc:spChg>
        <pc:spChg chg="mod">
          <ac:chgData name="Vu" userId="624b144d-60b0-46d7-887f-f26044ad4ee1" providerId="ADAL" clId="{34B35DEF-8B16-46E6-9A4A-8D663DBC2972}" dt="2022-03-10T13:57:28.380" v="1644" actId="20577"/>
          <ac:spMkLst>
            <pc:docMk/>
            <pc:sldMk cId="2363357672" sldId="259"/>
            <ac:spMk id="6" creationId="{00000000-0000-0000-0000-000000000000}"/>
          </ac:spMkLst>
        </pc:spChg>
        <pc:spChg chg="del mod">
          <ac:chgData name="Vu" userId="624b144d-60b0-46d7-887f-f26044ad4ee1" providerId="ADAL" clId="{34B35DEF-8B16-46E6-9A4A-8D663DBC2972}" dt="2022-03-10T13:52:53.878" v="934" actId="478"/>
          <ac:spMkLst>
            <pc:docMk/>
            <pc:sldMk cId="2363357672" sldId="259"/>
            <ac:spMk id="7" creationId="{00000000-0000-0000-0000-000000000000}"/>
          </ac:spMkLst>
        </pc:spChg>
        <pc:spChg chg="add mod">
          <ac:chgData name="Vu" userId="624b144d-60b0-46d7-887f-f26044ad4ee1" providerId="ADAL" clId="{34B35DEF-8B16-46E6-9A4A-8D663DBC2972}" dt="2022-03-10T13:58:09.880" v="1648" actId="207"/>
          <ac:spMkLst>
            <pc:docMk/>
            <pc:sldMk cId="2363357672" sldId="259"/>
            <ac:spMk id="8" creationId="{4088D18A-8578-4D90-9397-376DD892AAAA}"/>
          </ac:spMkLst>
        </pc:spChg>
        <pc:spChg chg="add mod">
          <ac:chgData name="Vu" userId="624b144d-60b0-46d7-887f-f26044ad4ee1" providerId="ADAL" clId="{34B35DEF-8B16-46E6-9A4A-8D663DBC2972}" dt="2022-03-10T13:57:59.273" v="1646" actId="207"/>
          <ac:spMkLst>
            <pc:docMk/>
            <pc:sldMk cId="2363357672" sldId="259"/>
            <ac:spMk id="9" creationId="{A840DC7D-B789-4383-8E11-B79EAC57C2E0}"/>
          </ac:spMkLst>
        </pc:spChg>
        <pc:cxnChg chg="add mod">
          <ac:chgData name="Vu" userId="624b144d-60b0-46d7-887f-f26044ad4ee1" providerId="ADAL" clId="{34B35DEF-8B16-46E6-9A4A-8D663DBC2972}" dt="2022-03-10T13:56:46.608" v="1586" actId="1076"/>
          <ac:cxnSpMkLst>
            <pc:docMk/>
            <pc:sldMk cId="2363357672" sldId="259"/>
            <ac:cxnSpMk id="10" creationId="{F76251D8-2A43-420D-9EB5-3ED2A2F3B54E}"/>
          </ac:cxnSpMkLst>
        </pc:cxnChg>
      </pc:sldChg>
      <pc:sldChg chg="delSp modSp add del mod ord">
        <pc:chgData name="Vu" userId="624b144d-60b0-46d7-887f-f26044ad4ee1" providerId="ADAL" clId="{34B35DEF-8B16-46E6-9A4A-8D663DBC2972}" dt="2022-03-10T13:59:51.998" v="1768" actId="47"/>
        <pc:sldMkLst>
          <pc:docMk/>
          <pc:sldMk cId="2224997382" sldId="260"/>
        </pc:sldMkLst>
        <pc:spChg chg="mod">
          <ac:chgData name="Vu" userId="624b144d-60b0-46d7-887f-f26044ad4ee1" providerId="ADAL" clId="{34B35DEF-8B16-46E6-9A4A-8D663DBC2972}" dt="2022-03-10T13:59:16.858" v="1765" actId="20577"/>
          <ac:spMkLst>
            <pc:docMk/>
            <pc:sldMk cId="2224997382" sldId="260"/>
            <ac:spMk id="2" creationId="{00000000-0000-0000-0000-000000000000}"/>
          </ac:spMkLst>
        </pc:spChg>
        <pc:spChg chg="del">
          <ac:chgData name="Vu" userId="624b144d-60b0-46d7-887f-f26044ad4ee1" providerId="ADAL" clId="{34B35DEF-8B16-46E6-9A4A-8D663DBC2972}" dt="2022-03-10T06:39:26.381" v="46" actId="478"/>
          <ac:spMkLst>
            <pc:docMk/>
            <pc:sldMk cId="2224997382" sldId="260"/>
            <ac:spMk id="3" creationId="{00000000-0000-0000-0000-000000000000}"/>
          </ac:spMkLst>
        </pc:spChg>
      </pc:sldChg>
      <pc:sldChg chg="modSp add del mod ord">
        <pc:chgData name="Vu" userId="624b144d-60b0-46d7-887f-f26044ad4ee1" providerId="ADAL" clId="{34B35DEF-8B16-46E6-9A4A-8D663DBC2972}" dt="2022-03-10T14:01:09.303" v="1873" actId="47"/>
        <pc:sldMkLst>
          <pc:docMk/>
          <pc:sldMk cId="2479778723" sldId="261"/>
        </pc:sldMkLst>
        <pc:spChg chg="mod">
          <ac:chgData name="Vu" userId="624b144d-60b0-46d7-887f-f26044ad4ee1" providerId="ADAL" clId="{34B35DEF-8B16-46E6-9A4A-8D663DBC2972}" dt="2022-03-10T06:41:17.428" v="159" actId="20577"/>
          <ac:spMkLst>
            <pc:docMk/>
            <pc:sldMk cId="2479778723" sldId="261"/>
            <ac:spMk id="2" creationId="{00000000-0000-0000-0000-000000000000}"/>
          </ac:spMkLst>
        </pc:spChg>
      </pc:sldChg>
      <pc:sldChg chg="addSp delSp modSp add mod">
        <pc:chgData name="Vu" userId="624b144d-60b0-46d7-887f-f26044ad4ee1" providerId="ADAL" clId="{34B35DEF-8B16-46E6-9A4A-8D663DBC2972}" dt="2022-03-10T14:09:23.401" v="2452" actId="14100"/>
        <pc:sldMkLst>
          <pc:docMk/>
          <pc:sldMk cId="2681242851" sldId="262"/>
        </pc:sldMkLst>
        <pc:spChg chg="add del mod">
          <ac:chgData name="Vu" userId="624b144d-60b0-46d7-887f-f26044ad4ee1" providerId="ADAL" clId="{34B35DEF-8B16-46E6-9A4A-8D663DBC2972}" dt="2022-03-10T14:01:47.909" v="1883" actId="478"/>
          <ac:spMkLst>
            <pc:docMk/>
            <pc:sldMk cId="2681242851" sldId="262"/>
            <ac:spMk id="3" creationId="{2286CE11-4FE5-4750-99FA-37F49B2F8E9B}"/>
          </ac:spMkLst>
        </pc:spChg>
        <pc:spChg chg="mod">
          <ac:chgData name="Vu" userId="624b144d-60b0-46d7-887f-f26044ad4ee1" providerId="ADAL" clId="{34B35DEF-8B16-46E6-9A4A-8D663DBC2972}" dt="2022-03-10T13:28:08.913" v="324" actId="20577"/>
          <ac:spMkLst>
            <pc:docMk/>
            <pc:sldMk cId="2681242851" sldId="262"/>
            <ac:spMk id="6" creationId="{00000000-0000-0000-0000-000000000000}"/>
          </ac:spMkLst>
        </pc:spChg>
        <pc:spChg chg="del">
          <ac:chgData name="Vu" userId="624b144d-60b0-46d7-887f-f26044ad4ee1" providerId="ADAL" clId="{34B35DEF-8B16-46E6-9A4A-8D663DBC2972}" dt="2022-03-10T13:57:08.099" v="1587" actId="478"/>
          <ac:spMkLst>
            <pc:docMk/>
            <pc:sldMk cId="2681242851" sldId="262"/>
            <ac:spMk id="7" creationId="{00000000-0000-0000-0000-000000000000}"/>
          </ac:spMkLst>
        </pc:spChg>
        <pc:spChg chg="add mod">
          <ac:chgData name="Vu" userId="624b144d-60b0-46d7-887f-f26044ad4ee1" providerId="ADAL" clId="{34B35DEF-8B16-46E6-9A4A-8D663DBC2972}" dt="2022-03-10T14:08:10.089" v="2380" actId="20577"/>
          <ac:spMkLst>
            <pc:docMk/>
            <pc:sldMk cId="2681242851" sldId="262"/>
            <ac:spMk id="8" creationId="{6BD20F59-7C49-4ABD-BD42-C5B0761FB71C}"/>
          </ac:spMkLst>
        </pc:spChg>
        <pc:spChg chg="add mod">
          <ac:chgData name="Vu" userId="624b144d-60b0-46d7-887f-f26044ad4ee1" providerId="ADAL" clId="{34B35DEF-8B16-46E6-9A4A-8D663DBC2972}" dt="2022-03-10T14:08:55.229" v="2451" actId="20577"/>
          <ac:spMkLst>
            <pc:docMk/>
            <pc:sldMk cId="2681242851" sldId="262"/>
            <ac:spMk id="9" creationId="{CAAAEB65-2857-441A-9B69-8C7E815EC717}"/>
          </ac:spMkLst>
        </pc:spChg>
        <pc:cxnChg chg="add mod">
          <ac:chgData name="Vu" userId="624b144d-60b0-46d7-887f-f26044ad4ee1" providerId="ADAL" clId="{34B35DEF-8B16-46E6-9A4A-8D663DBC2972}" dt="2022-03-10T14:09:23.401" v="2452" actId="14100"/>
          <ac:cxnSpMkLst>
            <pc:docMk/>
            <pc:sldMk cId="2681242851" sldId="262"/>
            <ac:cxnSpMk id="10" creationId="{EF775F12-8014-4CCE-BD0E-16D8F75EC8BE}"/>
          </ac:cxnSpMkLst>
        </pc:cxnChg>
      </pc:sldChg>
      <pc:sldChg chg="addSp delSp modSp add mod">
        <pc:chgData name="Vu" userId="624b144d-60b0-46d7-887f-f26044ad4ee1" providerId="ADAL" clId="{34B35DEF-8B16-46E6-9A4A-8D663DBC2972}" dt="2022-03-10T16:22:38.334" v="2940" actId="20577"/>
        <pc:sldMkLst>
          <pc:docMk/>
          <pc:sldMk cId="2194961401" sldId="263"/>
        </pc:sldMkLst>
        <pc:spChg chg="add mod">
          <ac:chgData name="Vu" userId="624b144d-60b0-46d7-887f-f26044ad4ee1" providerId="ADAL" clId="{34B35DEF-8B16-46E6-9A4A-8D663DBC2972}" dt="2022-03-10T16:14:55.191" v="2888" actId="1076"/>
          <ac:spMkLst>
            <pc:docMk/>
            <pc:sldMk cId="2194961401" sldId="263"/>
            <ac:spMk id="2" creationId="{3B9DDEF8-8EE7-4A46-9980-ADD3CF7C1A9F}"/>
          </ac:spMkLst>
        </pc:spChg>
        <pc:spChg chg="add mod ord">
          <ac:chgData name="Vu" userId="624b144d-60b0-46d7-887f-f26044ad4ee1" providerId="ADAL" clId="{34B35DEF-8B16-46E6-9A4A-8D663DBC2972}" dt="2022-03-10T16:14:55.191" v="2888" actId="1076"/>
          <ac:spMkLst>
            <pc:docMk/>
            <pc:sldMk cId="2194961401" sldId="263"/>
            <ac:spMk id="3" creationId="{C9DD01F1-0C98-44B0-963A-34B61B6CC74E}"/>
          </ac:spMkLst>
        </pc:spChg>
        <pc:spChg chg="add mod">
          <ac:chgData name="Vu" userId="624b144d-60b0-46d7-887f-f26044ad4ee1" providerId="ADAL" clId="{34B35DEF-8B16-46E6-9A4A-8D663DBC2972}" dt="2022-03-10T16:14:55.191" v="2888" actId="1076"/>
          <ac:spMkLst>
            <pc:docMk/>
            <pc:sldMk cId="2194961401" sldId="263"/>
            <ac:spMk id="4" creationId="{A9BE44A6-14D4-419D-9D21-F6EF5FFE0249}"/>
          </ac:spMkLst>
        </pc:spChg>
        <pc:spChg chg="add mod">
          <ac:chgData name="Vu" userId="624b144d-60b0-46d7-887f-f26044ad4ee1" providerId="ADAL" clId="{34B35DEF-8B16-46E6-9A4A-8D663DBC2972}" dt="2022-03-10T16:14:55.191" v="2888" actId="1076"/>
          <ac:spMkLst>
            <pc:docMk/>
            <pc:sldMk cId="2194961401" sldId="263"/>
            <ac:spMk id="5" creationId="{937964D7-D0D7-4681-ACEB-C5E45A896A67}"/>
          </ac:spMkLst>
        </pc:spChg>
        <pc:spChg chg="mod">
          <ac:chgData name="Vu" userId="624b144d-60b0-46d7-887f-f26044ad4ee1" providerId="ADAL" clId="{34B35DEF-8B16-46E6-9A4A-8D663DBC2972}" dt="2022-03-10T13:36:44.735" v="572" actId="20577"/>
          <ac:spMkLst>
            <pc:docMk/>
            <pc:sldMk cId="2194961401" sldId="263"/>
            <ac:spMk id="6" creationId="{00000000-0000-0000-0000-000000000000}"/>
          </ac:spMkLst>
        </pc:spChg>
        <pc:spChg chg="del mod">
          <ac:chgData name="Vu" userId="624b144d-60b0-46d7-887f-f26044ad4ee1" providerId="ADAL" clId="{34B35DEF-8B16-46E6-9A4A-8D663DBC2972}" dt="2022-03-10T16:00:20.570" v="2611" actId="478"/>
          <ac:spMkLst>
            <pc:docMk/>
            <pc:sldMk cId="2194961401" sldId="263"/>
            <ac:spMk id="7" creationId="{00000000-0000-0000-0000-000000000000}"/>
          </ac:spMkLst>
        </pc:spChg>
        <pc:spChg chg="add mod">
          <ac:chgData name="Vu" userId="624b144d-60b0-46d7-887f-f26044ad4ee1" providerId="ADAL" clId="{34B35DEF-8B16-46E6-9A4A-8D663DBC2972}" dt="2022-03-10T16:14:55.191" v="2888" actId="1076"/>
          <ac:spMkLst>
            <pc:docMk/>
            <pc:sldMk cId="2194961401" sldId="263"/>
            <ac:spMk id="8" creationId="{244CB39E-70EB-4A7D-B0F3-5892159BCDC8}"/>
          </ac:spMkLst>
        </pc:spChg>
        <pc:spChg chg="add del">
          <ac:chgData name="Vu" userId="624b144d-60b0-46d7-887f-f26044ad4ee1" providerId="ADAL" clId="{34B35DEF-8B16-46E6-9A4A-8D663DBC2972}" dt="2022-03-10T16:05:18.463" v="2666" actId="478"/>
          <ac:spMkLst>
            <pc:docMk/>
            <pc:sldMk cId="2194961401" sldId="263"/>
            <ac:spMk id="9" creationId="{068C555E-7FCC-4E6B-AC86-589E8CFEBF56}"/>
          </ac:spMkLst>
        </pc:spChg>
        <pc:spChg chg="add mod">
          <ac:chgData name="Vu" userId="624b144d-60b0-46d7-887f-f26044ad4ee1" providerId="ADAL" clId="{34B35DEF-8B16-46E6-9A4A-8D663DBC2972}" dt="2022-03-10T16:14:55.191" v="2888" actId="1076"/>
          <ac:spMkLst>
            <pc:docMk/>
            <pc:sldMk cId="2194961401" sldId="263"/>
            <ac:spMk id="10" creationId="{B47B8AA4-7812-4BAD-B6D0-B70CFCBB814F}"/>
          </ac:spMkLst>
        </pc:spChg>
        <pc:spChg chg="add mod">
          <ac:chgData name="Vu" userId="624b144d-60b0-46d7-887f-f26044ad4ee1" providerId="ADAL" clId="{34B35DEF-8B16-46E6-9A4A-8D663DBC2972}" dt="2022-03-10T16:22:29.390" v="2912" actId="20577"/>
          <ac:spMkLst>
            <pc:docMk/>
            <pc:sldMk cId="2194961401" sldId="263"/>
            <ac:spMk id="11" creationId="{8E1CDA96-A99E-454B-B9E8-B3FFFF7ED0E1}"/>
          </ac:spMkLst>
        </pc:spChg>
        <pc:spChg chg="add mod">
          <ac:chgData name="Vu" userId="624b144d-60b0-46d7-887f-f26044ad4ee1" providerId="ADAL" clId="{34B35DEF-8B16-46E6-9A4A-8D663DBC2972}" dt="2022-03-10T16:14:55.191" v="2888" actId="1076"/>
          <ac:spMkLst>
            <pc:docMk/>
            <pc:sldMk cId="2194961401" sldId="263"/>
            <ac:spMk id="12" creationId="{8C22F29F-AD67-469D-A860-1F2539BADD5E}"/>
          </ac:spMkLst>
        </pc:spChg>
        <pc:spChg chg="add mod">
          <ac:chgData name="Vu" userId="624b144d-60b0-46d7-887f-f26044ad4ee1" providerId="ADAL" clId="{34B35DEF-8B16-46E6-9A4A-8D663DBC2972}" dt="2022-03-10T16:22:38.334" v="2940" actId="20577"/>
          <ac:spMkLst>
            <pc:docMk/>
            <pc:sldMk cId="2194961401" sldId="263"/>
            <ac:spMk id="13" creationId="{3A85701D-B91E-4178-91BC-AFB68F6B4387}"/>
          </ac:spMkLst>
        </pc:spChg>
        <pc:spChg chg="add mod">
          <ac:chgData name="Vu" userId="624b144d-60b0-46d7-887f-f26044ad4ee1" providerId="ADAL" clId="{34B35DEF-8B16-46E6-9A4A-8D663DBC2972}" dt="2022-03-10T16:14:55.191" v="2888" actId="1076"/>
          <ac:spMkLst>
            <pc:docMk/>
            <pc:sldMk cId="2194961401" sldId="263"/>
            <ac:spMk id="14" creationId="{2A780C12-BCEF-481B-AC6F-335B0E14142F}"/>
          </ac:spMkLst>
        </pc:spChg>
        <pc:spChg chg="add mod">
          <ac:chgData name="Vu" userId="624b144d-60b0-46d7-887f-f26044ad4ee1" providerId="ADAL" clId="{34B35DEF-8B16-46E6-9A4A-8D663DBC2972}" dt="2022-03-10T16:14:55.191" v="2888" actId="1076"/>
          <ac:spMkLst>
            <pc:docMk/>
            <pc:sldMk cId="2194961401" sldId="263"/>
            <ac:spMk id="15" creationId="{E40DF69E-4266-4DE8-AAF9-B69E039F248F}"/>
          </ac:spMkLst>
        </pc:spChg>
        <pc:spChg chg="add mod">
          <ac:chgData name="Vu" userId="624b144d-60b0-46d7-887f-f26044ad4ee1" providerId="ADAL" clId="{34B35DEF-8B16-46E6-9A4A-8D663DBC2972}" dt="2022-03-10T16:14:55.191" v="2888" actId="1076"/>
          <ac:spMkLst>
            <pc:docMk/>
            <pc:sldMk cId="2194961401" sldId="263"/>
            <ac:spMk id="16" creationId="{2A23D3F6-0311-4A82-80CD-795EAA1F267E}"/>
          </ac:spMkLst>
        </pc:spChg>
        <pc:spChg chg="add mod ord">
          <ac:chgData name="Vu" userId="624b144d-60b0-46d7-887f-f26044ad4ee1" providerId="ADAL" clId="{34B35DEF-8B16-46E6-9A4A-8D663DBC2972}" dt="2022-03-10T16:15:02.380" v="2889" actId="14100"/>
          <ac:spMkLst>
            <pc:docMk/>
            <pc:sldMk cId="2194961401" sldId="263"/>
            <ac:spMk id="17" creationId="{5CD956B2-0DA1-499F-9DD0-A84DA3100869}"/>
          </ac:spMkLst>
        </pc:spChg>
        <pc:spChg chg="add mod">
          <ac:chgData name="Vu" userId="624b144d-60b0-46d7-887f-f26044ad4ee1" providerId="ADAL" clId="{34B35DEF-8B16-46E6-9A4A-8D663DBC2972}" dt="2022-03-10T16:11:39.752" v="2880" actId="1076"/>
          <ac:spMkLst>
            <pc:docMk/>
            <pc:sldMk cId="2194961401" sldId="263"/>
            <ac:spMk id="18" creationId="{4B92F74A-EA85-4B2F-80AC-521642CC6B44}"/>
          </ac:spMkLst>
        </pc:spChg>
      </pc:sldChg>
      <pc:sldChg chg="addSp delSp modSp add mod ord">
        <pc:chgData name="Vu" userId="624b144d-60b0-46d7-887f-f26044ad4ee1" providerId="ADAL" clId="{34B35DEF-8B16-46E6-9A4A-8D663DBC2972}" dt="2022-03-10T16:00:08.637" v="2610" actId="1076"/>
        <pc:sldMkLst>
          <pc:docMk/>
          <pc:sldMk cId="1387949874" sldId="264"/>
        </pc:sldMkLst>
        <pc:spChg chg="add del mod">
          <ac:chgData name="Vu" userId="624b144d-60b0-46d7-887f-f26044ad4ee1" providerId="ADAL" clId="{34B35DEF-8B16-46E6-9A4A-8D663DBC2972}" dt="2022-03-10T15:58:41.060" v="2561" actId="478"/>
          <ac:spMkLst>
            <pc:docMk/>
            <pc:sldMk cId="1387949874" sldId="264"/>
            <ac:spMk id="3" creationId="{A09C7FEC-841B-471A-AAE6-73C43A39ABA8}"/>
          </ac:spMkLst>
        </pc:spChg>
        <pc:spChg chg="mod">
          <ac:chgData name="Vu" userId="624b144d-60b0-46d7-887f-f26044ad4ee1" providerId="ADAL" clId="{34B35DEF-8B16-46E6-9A4A-8D663DBC2972}" dt="2022-03-10T15:59:26.662" v="2607" actId="20577"/>
          <ac:spMkLst>
            <pc:docMk/>
            <pc:sldMk cId="1387949874" sldId="264"/>
            <ac:spMk id="6" creationId="{00000000-0000-0000-0000-000000000000}"/>
          </ac:spMkLst>
        </pc:spChg>
        <pc:spChg chg="del mod">
          <ac:chgData name="Vu" userId="624b144d-60b0-46d7-887f-f26044ad4ee1" providerId="ADAL" clId="{34B35DEF-8B16-46E6-9A4A-8D663DBC2972}" dt="2022-03-10T15:58:38.175" v="2560" actId="478"/>
          <ac:spMkLst>
            <pc:docMk/>
            <pc:sldMk cId="1387949874" sldId="264"/>
            <ac:spMk id="7" creationId="{00000000-0000-0000-0000-000000000000}"/>
          </ac:spMkLst>
        </pc:spChg>
        <pc:spChg chg="add mod">
          <ac:chgData name="Vu" userId="624b144d-60b0-46d7-887f-f26044ad4ee1" providerId="ADAL" clId="{34B35DEF-8B16-46E6-9A4A-8D663DBC2972}" dt="2022-03-10T15:59:54.192" v="2608"/>
          <ac:spMkLst>
            <pc:docMk/>
            <pc:sldMk cId="1387949874" sldId="264"/>
            <ac:spMk id="8" creationId="{5299D8D3-7FDA-410C-BAB4-FEB3B553CA8F}"/>
          </ac:spMkLst>
        </pc:spChg>
        <pc:picChg chg="add mod">
          <ac:chgData name="Vu" userId="624b144d-60b0-46d7-887f-f26044ad4ee1" providerId="ADAL" clId="{34B35DEF-8B16-46E6-9A4A-8D663DBC2972}" dt="2022-03-10T16:00:08.637" v="2610" actId="1076"/>
          <ac:picMkLst>
            <pc:docMk/>
            <pc:sldMk cId="1387949874" sldId="264"/>
            <ac:picMk id="1026" creationId="{D7AC854D-8414-404D-A3CC-33954AE9ABB4}"/>
          </ac:picMkLst>
        </pc:picChg>
      </pc:sldChg>
      <pc:sldChg chg="addSp delSp modSp add mod">
        <pc:chgData name="Vu" userId="624b144d-60b0-46d7-887f-f26044ad4ee1" providerId="ADAL" clId="{34B35DEF-8B16-46E6-9A4A-8D663DBC2972}" dt="2022-03-10T16:41:20.652" v="3263" actId="11529"/>
        <pc:sldMkLst>
          <pc:docMk/>
          <pc:sldMk cId="2896232769" sldId="265"/>
        </pc:sldMkLst>
        <pc:spChg chg="add mod">
          <ac:chgData name="Vu" userId="624b144d-60b0-46d7-887f-f26044ad4ee1" providerId="ADAL" clId="{34B35DEF-8B16-46E6-9A4A-8D663DBC2972}" dt="2022-03-10T16:40:21.894" v="3242" actId="207"/>
          <ac:spMkLst>
            <pc:docMk/>
            <pc:sldMk cId="2896232769" sldId="265"/>
            <ac:spMk id="4" creationId="{451B8054-22F6-4CCF-8DEB-210B083360CD}"/>
          </ac:spMkLst>
        </pc:spChg>
        <pc:spChg chg="add mod">
          <ac:chgData name="Vu" userId="624b144d-60b0-46d7-887f-f26044ad4ee1" providerId="ADAL" clId="{34B35DEF-8B16-46E6-9A4A-8D663DBC2972}" dt="2022-03-10T16:40:26.756" v="3244" actId="207"/>
          <ac:spMkLst>
            <pc:docMk/>
            <pc:sldMk cId="2896232769" sldId="265"/>
            <ac:spMk id="5" creationId="{0AD337F2-3298-4899-97BC-6A7B8CF43635}"/>
          </ac:spMkLst>
        </pc:spChg>
        <pc:spChg chg="mod">
          <ac:chgData name="Vu" userId="624b144d-60b0-46d7-887f-f26044ad4ee1" providerId="ADAL" clId="{34B35DEF-8B16-46E6-9A4A-8D663DBC2972}" dt="2022-03-10T13:37:09.535" v="605" actId="20577"/>
          <ac:spMkLst>
            <pc:docMk/>
            <pc:sldMk cId="2896232769" sldId="265"/>
            <ac:spMk id="6" creationId="{00000000-0000-0000-0000-000000000000}"/>
          </ac:spMkLst>
        </pc:spChg>
        <pc:spChg chg="del mod">
          <ac:chgData name="Vu" userId="624b144d-60b0-46d7-887f-f26044ad4ee1" providerId="ADAL" clId="{34B35DEF-8B16-46E6-9A4A-8D663DBC2972}" dt="2022-03-10T16:27:53.599" v="2941" actId="478"/>
          <ac:spMkLst>
            <pc:docMk/>
            <pc:sldMk cId="2896232769" sldId="265"/>
            <ac:spMk id="7" creationId="{00000000-0000-0000-0000-000000000000}"/>
          </ac:spMkLst>
        </pc:spChg>
        <pc:spChg chg="add mod">
          <ac:chgData name="Vu" userId="624b144d-60b0-46d7-887f-f26044ad4ee1" providerId="ADAL" clId="{34B35DEF-8B16-46E6-9A4A-8D663DBC2972}" dt="2022-03-10T16:40:16.878" v="3240" actId="207"/>
          <ac:spMkLst>
            <pc:docMk/>
            <pc:sldMk cId="2896232769" sldId="265"/>
            <ac:spMk id="8" creationId="{9B447519-B66A-4FE0-91FA-16EE8181B89E}"/>
          </ac:spMkLst>
        </pc:spChg>
        <pc:spChg chg="add del mod">
          <ac:chgData name="Vu" userId="624b144d-60b0-46d7-887f-f26044ad4ee1" providerId="ADAL" clId="{34B35DEF-8B16-46E6-9A4A-8D663DBC2972}" dt="2022-03-10T16:39:30.857" v="3225" actId="478"/>
          <ac:spMkLst>
            <pc:docMk/>
            <pc:sldMk cId="2896232769" sldId="265"/>
            <ac:spMk id="11" creationId="{A2FD4555-E620-49C8-9F60-F85406ECFA9E}"/>
          </ac:spMkLst>
        </pc:spChg>
        <pc:spChg chg="add del mod">
          <ac:chgData name="Vu" userId="624b144d-60b0-46d7-887f-f26044ad4ee1" providerId="ADAL" clId="{34B35DEF-8B16-46E6-9A4A-8D663DBC2972}" dt="2022-03-10T16:35:59.514" v="3134" actId="478"/>
          <ac:spMkLst>
            <pc:docMk/>
            <pc:sldMk cId="2896232769" sldId="265"/>
            <ac:spMk id="16" creationId="{110A5B78-2511-414A-A345-1F79E347EFB0}"/>
          </ac:spMkLst>
        </pc:spChg>
        <pc:spChg chg="add del mod">
          <ac:chgData name="Vu" userId="624b144d-60b0-46d7-887f-f26044ad4ee1" providerId="ADAL" clId="{34B35DEF-8B16-46E6-9A4A-8D663DBC2972}" dt="2022-03-10T16:35:56.806" v="3133" actId="478"/>
          <ac:spMkLst>
            <pc:docMk/>
            <pc:sldMk cId="2896232769" sldId="265"/>
            <ac:spMk id="17" creationId="{5C005261-565A-439A-91CF-970DB9A5F737}"/>
          </ac:spMkLst>
        </pc:spChg>
        <pc:spChg chg="add mod">
          <ac:chgData name="Vu" userId="624b144d-60b0-46d7-887f-f26044ad4ee1" providerId="ADAL" clId="{34B35DEF-8B16-46E6-9A4A-8D663DBC2972}" dt="2022-03-10T16:37:44.276" v="3213" actId="1076"/>
          <ac:spMkLst>
            <pc:docMk/>
            <pc:sldMk cId="2896232769" sldId="265"/>
            <ac:spMk id="18" creationId="{1A134748-2678-421C-83C3-BC8FFBDA5745}"/>
          </ac:spMkLst>
        </pc:spChg>
        <pc:spChg chg="add mod">
          <ac:chgData name="Vu" userId="624b144d-60b0-46d7-887f-f26044ad4ee1" providerId="ADAL" clId="{34B35DEF-8B16-46E6-9A4A-8D663DBC2972}" dt="2022-03-10T16:37:44.276" v="3213" actId="1076"/>
          <ac:spMkLst>
            <pc:docMk/>
            <pc:sldMk cId="2896232769" sldId="265"/>
            <ac:spMk id="19" creationId="{AED2F607-44ED-45B3-B168-493DDE323D22}"/>
          </ac:spMkLst>
        </pc:spChg>
        <pc:spChg chg="add mod">
          <ac:chgData name="Vu" userId="624b144d-60b0-46d7-887f-f26044ad4ee1" providerId="ADAL" clId="{34B35DEF-8B16-46E6-9A4A-8D663DBC2972}" dt="2022-03-10T16:37:44.276" v="3213" actId="1076"/>
          <ac:spMkLst>
            <pc:docMk/>
            <pc:sldMk cId="2896232769" sldId="265"/>
            <ac:spMk id="20" creationId="{8360C6E1-82C0-4478-9C2B-24D297C1D80A}"/>
          </ac:spMkLst>
        </pc:spChg>
        <pc:spChg chg="add mod">
          <ac:chgData name="Vu" userId="624b144d-60b0-46d7-887f-f26044ad4ee1" providerId="ADAL" clId="{34B35DEF-8B16-46E6-9A4A-8D663DBC2972}" dt="2022-03-10T16:37:44.276" v="3213" actId="1076"/>
          <ac:spMkLst>
            <pc:docMk/>
            <pc:sldMk cId="2896232769" sldId="265"/>
            <ac:spMk id="21" creationId="{51BE32E1-B9D4-4923-9EC3-088171347AAA}"/>
          </ac:spMkLst>
        </pc:spChg>
        <pc:spChg chg="add mod">
          <ac:chgData name="Vu" userId="624b144d-60b0-46d7-887f-f26044ad4ee1" providerId="ADAL" clId="{34B35DEF-8B16-46E6-9A4A-8D663DBC2972}" dt="2022-03-10T16:37:44.276" v="3213" actId="1076"/>
          <ac:spMkLst>
            <pc:docMk/>
            <pc:sldMk cId="2896232769" sldId="265"/>
            <ac:spMk id="22" creationId="{23563AD5-B0F3-4FD5-A72C-77E253564E72}"/>
          </ac:spMkLst>
        </pc:spChg>
        <pc:spChg chg="add mod">
          <ac:chgData name="Vu" userId="624b144d-60b0-46d7-887f-f26044ad4ee1" providerId="ADAL" clId="{34B35DEF-8B16-46E6-9A4A-8D663DBC2972}" dt="2022-03-10T16:37:44.276" v="3213" actId="1076"/>
          <ac:spMkLst>
            <pc:docMk/>
            <pc:sldMk cId="2896232769" sldId="265"/>
            <ac:spMk id="23" creationId="{05BDD14F-ADD6-48B6-9C9F-976464FEE3A4}"/>
          </ac:spMkLst>
        </pc:spChg>
        <pc:spChg chg="add mod">
          <ac:chgData name="Vu" userId="624b144d-60b0-46d7-887f-f26044ad4ee1" providerId="ADAL" clId="{34B35DEF-8B16-46E6-9A4A-8D663DBC2972}" dt="2022-03-10T16:37:44.276" v="3213" actId="1076"/>
          <ac:spMkLst>
            <pc:docMk/>
            <pc:sldMk cId="2896232769" sldId="265"/>
            <ac:spMk id="24" creationId="{8FEA6E10-D137-4785-AEF5-0CC21ACEDCDC}"/>
          </ac:spMkLst>
        </pc:spChg>
        <pc:spChg chg="add mod">
          <ac:chgData name="Vu" userId="624b144d-60b0-46d7-887f-f26044ad4ee1" providerId="ADAL" clId="{34B35DEF-8B16-46E6-9A4A-8D663DBC2972}" dt="2022-03-10T16:37:44.276" v="3213" actId="1076"/>
          <ac:spMkLst>
            <pc:docMk/>
            <pc:sldMk cId="2896232769" sldId="265"/>
            <ac:spMk id="25" creationId="{AE2968AE-F3FC-4D13-8EF0-3466517556CA}"/>
          </ac:spMkLst>
        </pc:spChg>
        <pc:spChg chg="add mod">
          <ac:chgData name="Vu" userId="624b144d-60b0-46d7-887f-f26044ad4ee1" providerId="ADAL" clId="{34B35DEF-8B16-46E6-9A4A-8D663DBC2972}" dt="2022-03-10T16:38:14.004" v="3220" actId="13822"/>
          <ac:spMkLst>
            <pc:docMk/>
            <pc:sldMk cId="2896232769" sldId="265"/>
            <ac:spMk id="26" creationId="{9D8CC725-6F5B-4721-9FE0-D8996C0AF927}"/>
          </ac:spMkLst>
        </pc:spChg>
        <pc:spChg chg="add del mod">
          <ac:chgData name="Vu" userId="624b144d-60b0-46d7-887f-f26044ad4ee1" providerId="ADAL" clId="{34B35DEF-8B16-46E6-9A4A-8D663DBC2972}" dt="2022-03-10T16:39:28.134" v="3224" actId="478"/>
          <ac:spMkLst>
            <pc:docMk/>
            <pc:sldMk cId="2896232769" sldId="265"/>
            <ac:spMk id="27" creationId="{77EE9189-C3AA-4B06-AB8F-2AC3159C8FDD}"/>
          </ac:spMkLst>
        </pc:spChg>
        <pc:spChg chg="add del mod">
          <ac:chgData name="Vu" userId="624b144d-60b0-46d7-887f-f26044ad4ee1" providerId="ADAL" clId="{34B35DEF-8B16-46E6-9A4A-8D663DBC2972}" dt="2022-03-10T16:39:28.134" v="3224" actId="478"/>
          <ac:spMkLst>
            <pc:docMk/>
            <pc:sldMk cId="2896232769" sldId="265"/>
            <ac:spMk id="28" creationId="{D28A07E6-7F8E-40AF-9DC4-2D11C80AD1B3}"/>
          </ac:spMkLst>
        </pc:spChg>
        <pc:spChg chg="add mod">
          <ac:chgData name="Vu" userId="624b144d-60b0-46d7-887f-f26044ad4ee1" providerId="ADAL" clId="{34B35DEF-8B16-46E6-9A4A-8D663DBC2972}" dt="2022-03-10T16:41:03.349" v="3260" actId="1076"/>
          <ac:spMkLst>
            <pc:docMk/>
            <pc:sldMk cId="2896232769" sldId="265"/>
            <ac:spMk id="29" creationId="{8DB7A323-7579-4767-92FD-488C83CD7E2F}"/>
          </ac:spMkLst>
        </pc:spChg>
        <pc:spChg chg="add del">
          <ac:chgData name="Vu" userId="624b144d-60b0-46d7-887f-f26044ad4ee1" providerId="ADAL" clId="{34B35DEF-8B16-46E6-9A4A-8D663DBC2972}" dt="2022-03-10T16:41:12.995" v="3262" actId="11529"/>
          <ac:spMkLst>
            <pc:docMk/>
            <pc:sldMk cId="2896232769" sldId="265"/>
            <ac:spMk id="30" creationId="{F5E40150-F5C2-429E-A744-7F76317A2D89}"/>
          </ac:spMkLst>
        </pc:spChg>
        <pc:spChg chg="add">
          <ac:chgData name="Vu" userId="624b144d-60b0-46d7-887f-f26044ad4ee1" providerId="ADAL" clId="{34B35DEF-8B16-46E6-9A4A-8D663DBC2972}" dt="2022-03-10T16:41:20.652" v="3263" actId="11529"/>
          <ac:spMkLst>
            <pc:docMk/>
            <pc:sldMk cId="2896232769" sldId="265"/>
            <ac:spMk id="31" creationId="{50B57B3F-26D1-4120-8ABF-76DB0C264A46}"/>
          </ac:spMkLst>
        </pc:spChg>
        <pc:cxnChg chg="add mod">
          <ac:chgData name="Vu" userId="624b144d-60b0-46d7-887f-f26044ad4ee1" providerId="ADAL" clId="{34B35DEF-8B16-46E6-9A4A-8D663DBC2972}" dt="2022-03-10T16:37:44.276" v="3213" actId="1076"/>
          <ac:cxnSpMkLst>
            <pc:docMk/>
            <pc:sldMk cId="2896232769" sldId="265"/>
            <ac:cxnSpMk id="3" creationId="{F4514AE4-3C5B-40C0-906F-AD6CF6CC2D7E}"/>
          </ac:cxnSpMkLst>
        </pc:cxnChg>
        <pc:cxnChg chg="add mod">
          <ac:chgData name="Vu" userId="624b144d-60b0-46d7-887f-f26044ad4ee1" providerId="ADAL" clId="{34B35DEF-8B16-46E6-9A4A-8D663DBC2972}" dt="2022-03-10T16:37:44.276" v="3213" actId="1076"/>
          <ac:cxnSpMkLst>
            <pc:docMk/>
            <pc:sldMk cId="2896232769" sldId="265"/>
            <ac:cxnSpMk id="10" creationId="{25924833-89EB-49E3-9FE9-A6DD5FD7ECAE}"/>
          </ac:cxnSpMkLst>
        </pc:cxnChg>
      </pc:sldChg>
      <pc:sldChg chg="modSp add mod">
        <pc:chgData name="Vu" userId="624b144d-60b0-46d7-887f-f26044ad4ee1" providerId="ADAL" clId="{34B35DEF-8B16-46E6-9A4A-8D663DBC2972}" dt="2022-03-10T14:11:39.569" v="2554" actId="20577"/>
        <pc:sldMkLst>
          <pc:docMk/>
          <pc:sldMk cId="2302701709" sldId="266"/>
        </pc:sldMkLst>
        <pc:spChg chg="mod">
          <ac:chgData name="Vu" userId="624b144d-60b0-46d7-887f-f26044ad4ee1" providerId="ADAL" clId="{34B35DEF-8B16-46E6-9A4A-8D663DBC2972}" dt="2022-03-10T14:11:39.569" v="2554" actId="20577"/>
          <ac:spMkLst>
            <pc:docMk/>
            <pc:sldMk cId="2302701709" sldId="266"/>
            <ac:spMk id="6" creationId="{00000000-0000-0000-0000-000000000000}"/>
          </ac:spMkLst>
        </pc:spChg>
      </pc:sldChg>
      <pc:sldChg chg="modSp add mod">
        <pc:chgData name="Vu" userId="624b144d-60b0-46d7-887f-f26044ad4ee1" providerId="ADAL" clId="{34B35DEF-8B16-46E6-9A4A-8D663DBC2972}" dt="2022-03-10T13:49:34.418" v="757" actId="20577"/>
        <pc:sldMkLst>
          <pc:docMk/>
          <pc:sldMk cId="3710127478" sldId="267"/>
        </pc:sldMkLst>
        <pc:spChg chg="mod">
          <ac:chgData name="Vu" userId="624b144d-60b0-46d7-887f-f26044ad4ee1" providerId="ADAL" clId="{34B35DEF-8B16-46E6-9A4A-8D663DBC2972}" dt="2022-03-10T13:49:34.418" v="757" actId="20577"/>
          <ac:spMkLst>
            <pc:docMk/>
            <pc:sldMk cId="3710127478" sldId="267"/>
            <ac:spMk id="6" creationId="{00000000-0000-0000-0000-000000000000}"/>
          </ac:spMkLst>
        </pc:spChg>
      </pc:sldChg>
      <pc:sldChg chg="modSp add mod">
        <pc:chgData name="Vu" userId="624b144d-60b0-46d7-887f-f26044ad4ee1" providerId="ADAL" clId="{34B35DEF-8B16-46E6-9A4A-8D663DBC2972}" dt="2022-03-10T13:50:01.147" v="813" actId="20577"/>
        <pc:sldMkLst>
          <pc:docMk/>
          <pc:sldMk cId="972242193" sldId="268"/>
        </pc:sldMkLst>
        <pc:spChg chg="mod">
          <ac:chgData name="Vu" userId="624b144d-60b0-46d7-887f-f26044ad4ee1" providerId="ADAL" clId="{34B35DEF-8B16-46E6-9A4A-8D663DBC2972}" dt="2022-03-10T13:50:01.147" v="813" actId="20577"/>
          <ac:spMkLst>
            <pc:docMk/>
            <pc:sldMk cId="972242193" sldId="268"/>
            <ac:spMk id="6" creationId="{00000000-0000-0000-0000-000000000000}"/>
          </ac:spMkLst>
        </pc:spChg>
      </pc:sldChg>
      <pc:sldChg chg="modSp add mod">
        <pc:chgData name="Vu" userId="624b144d-60b0-46d7-887f-f26044ad4ee1" providerId="ADAL" clId="{34B35DEF-8B16-46E6-9A4A-8D663DBC2972}" dt="2022-03-10T13:50:36.977" v="869" actId="20577"/>
        <pc:sldMkLst>
          <pc:docMk/>
          <pc:sldMk cId="1226620775" sldId="269"/>
        </pc:sldMkLst>
        <pc:spChg chg="mod">
          <ac:chgData name="Vu" userId="624b144d-60b0-46d7-887f-f26044ad4ee1" providerId="ADAL" clId="{34B35DEF-8B16-46E6-9A4A-8D663DBC2972}" dt="2022-03-10T13:50:36.977" v="869" actId="20577"/>
          <ac:spMkLst>
            <pc:docMk/>
            <pc:sldMk cId="1226620775" sldId="269"/>
            <ac:spMk id="6" creationId="{00000000-0000-0000-0000-000000000000}"/>
          </ac:spMkLst>
        </pc:spChg>
      </pc:sldChg>
      <pc:sldChg chg="modSp add mod">
        <pc:chgData name="Vu" userId="624b144d-60b0-46d7-887f-f26044ad4ee1" providerId="ADAL" clId="{34B35DEF-8B16-46E6-9A4A-8D663DBC2972}" dt="2022-03-10T13:50:15.777" v="840" actId="20577"/>
        <pc:sldMkLst>
          <pc:docMk/>
          <pc:sldMk cId="1008563643" sldId="270"/>
        </pc:sldMkLst>
        <pc:spChg chg="mod">
          <ac:chgData name="Vu" userId="624b144d-60b0-46d7-887f-f26044ad4ee1" providerId="ADAL" clId="{34B35DEF-8B16-46E6-9A4A-8D663DBC2972}" dt="2022-03-10T13:50:15.777" v="840" actId="20577"/>
          <ac:spMkLst>
            <pc:docMk/>
            <pc:sldMk cId="1008563643" sldId="270"/>
            <ac:spMk id="6" creationId="{00000000-0000-0000-0000-000000000000}"/>
          </ac:spMkLst>
        </pc:spChg>
      </pc:sldChg>
      <pc:sldChg chg="modSp add mod">
        <pc:chgData name="Vu" userId="624b144d-60b0-46d7-887f-f26044ad4ee1" providerId="ADAL" clId="{34B35DEF-8B16-46E6-9A4A-8D663DBC2972}" dt="2022-03-10T13:50:59.328" v="900" actId="20577"/>
        <pc:sldMkLst>
          <pc:docMk/>
          <pc:sldMk cId="948874119" sldId="271"/>
        </pc:sldMkLst>
        <pc:spChg chg="mod">
          <ac:chgData name="Vu" userId="624b144d-60b0-46d7-887f-f26044ad4ee1" providerId="ADAL" clId="{34B35DEF-8B16-46E6-9A4A-8D663DBC2972}" dt="2022-03-10T13:50:59.328" v="900" actId="20577"/>
          <ac:spMkLst>
            <pc:docMk/>
            <pc:sldMk cId="948874119" sldId="271"/>
            <ac:spMk id="6" creationId="{00000000-0000-0000-0000-000000000000}"/>
          </ac:spMkLst>
        </pc:spChg>
      </pc:sldChg>
      <pc:sldChg chg="modSp add mod">
        <pc:chgData name="Vu" userId="624b144d-60b0-46d7-887f-f26044ad4ee1" providerId="ADAL" clId="{34B35DEF-8B16-46E6-9A4A-8D663DBC2972}" dt="2022-03-10T13:51:19.688" v="933" actId="20577"/>
        <pc:sldMkLst>
          <pc:docMk/>
          <pc:sldMk cId="4293306376" sldId="272"/>
        </pc:sldMkLst>
        <pc:spChg chg="mod">
          <ac:chgData name="Vu" userId="624b144d-60b0-46d7-887f-f26044ad4ee1" providerId="ADAL" clId="{34B35DEF-8B16-46E6-9A4A-8D663DBC2972}" dt="2022-03-10T13:51:19.688" v="933" actId="20577"/>
          <ac:spMkLst>
            <pc:docMk/>
            <pc:sldMk cId="4293306376" sldId="272"/>
            <ac:spMk id="6" creationId="{00000000-0000-0000-0000-000000000000}"/>
          </ac:spMkLst>
        </pc:spChg>
      </pc:sldChg>
      <pc:sldChg chg="add del ord">
        <pc:chgData name="Vu" userId="624b144d-60b0-46d7-887f-f26044ad4ee1" providerId="ADAL" clId="{34B35DEF-8B16-46E6-9A4A-8D663DBC2972}" dt="2022-03-10T14:00:45.648" v="1830" actId="47"/>
        <pc:sldMkLst>
          <pc:docMk/>
          <pc:sldMk cId="2929221525" sldId="273"/>
        </pc:sldMkLst>
      </pc:sldChg>
      <pc:sldChg chg="addSp delSp modSp add mod">
        <pc:chgData name="Vu" userId="624b144d-60b0-46d7-887f-f26044ad4ee1" providerId="ADAL" clId="{34B35DEF-8B16-46E6-9A4A-8D663DBC2972}" dt="2022-03-10T14:00:26.648" v="1826" actId="20577"/>
        <pc:sldMkLst>
          <pc:docMk/>
          <pc:sldMk cId="3401815859" sldId="274"/>
        </pc:sldMkLst>
        <pc:spChg chg="del">
          <ac:chgData name="Vu" userId="624b144d-60b0-46d7-887f-f26044ad4ee1" providerId="ADAL" clId="{34B35DEF-8B16-46E6-9A4A-8D663DBC2972}" dt="2022-03-10T14:00:07.688" v="1771" actId="478"/>
          <ac:spMkLst>
            <pc:docMk/>
            <pc:sldMk cId="3401815859" sldId="274"/>
            <ac:spMk id="3" creationId="{00000000-0000-0000-0000-000000000000}"/>
          </ac:spMkLst>
        </pc:spChg>
        <pc:spChg chg="add mod">
          <ac:chgData name="Vu" userId="624b144d-60b0-46d7-887f-f26044ad4ee1" providerId="ADAL" clId="{34B35DEF-8B16-46E6-9A4A-8D663DBC2972}" dt="2022-03-10T14:00:01.288" v="1770" actId="478"/>
          <ac:spMkLst>
            <pc:docMk/>
            <pc:sldMk cId="3401815859" sldId="274"/>
            <ac:spMk id="4" creationId="{DB07F98C-499C-491C-9733-13231DA4F562}"/>
          </ac:spMkLst>
        </pc:spChg>
        <pc:spChg chg="mod">
          <ac:chgData name="Vu" userId="624b144d-60b0-46d7-887f-f26044ad4ee1" providerId="ADAL" clId="{34B35DEF-8B16-46E6-9A4A-8D663DBC2972}" dt="2022-03-10T14:00:26.648" v="1826" actId="20577"/>
          <ac:spMkLst>
            <pc:docMk/>
            <pc:sldMk cId="3401815859" sldId="274"/>
            <ac:spMk id="7" creationId="{00000000-0000-0000-0000-000000000000}"/>
          </ac:spMkLst>
        </pc:spChg>
        <pc:spChg chg="del">
          <ac:chgData name="Vu" userId="624b144d-60b0-46d7-887f-f26044ad4ee1" providerId="ADAL" clId="{34B35DEF-8B16-46E6-9A4A-8D663DBC2972}" dt="2022-03-10T14:00:01.288" v="1770" actId="478"/>
          <ac:spMkLst>
            <pc:docMk/>
            <pc:sldMk cId="3401815859" sldId="274"/>
            <ac:spMk id="8" creationId="{00000000-0000-0000-0000-000000000000}"/>
          </ac:spMkLst>
        </pc:spChg>
      </pc:sldChg>
      <pc:sldChg chg="modSp add mod ord">
        <pc:chgData name="Vu" userId="624b144d-60b0-46d7-887f-f26044ad4ee1" providerId="ADAL" clId="{34B35DEF-8B16-46E6-9A4A-8D663DBC2972}" dt="2022-03-10T14:00:58.538" v="1865" actId="20577"/>
        <pc:sldMkLst>
          <pc:docMk/>
          <pc:sldMk cId="124104630" sldId="275"/>
        </pc:sldMkLst>
        <pc:spChg chg="mod">
          <ac:chgData name="Vu" userId="624b144d-60b0-46d7-887f-f26044ad4ee1" providerId="ADAL" clId="{34B35DEF-8B16-46E6-9A4A-8D663DBC2972}" dt="2022-03-10T14:00:58.538" v="1865" actId="20577"/>
          <ac:spMkLst>
            <pc:docMk/>
            <pc:sldMk cId="124104630" sldId="275"/>
            <ac:spMk id="7" creationId="{00000000-0000-0000-0000-000000000000}"/>
          </ac:spMkLst>
        </pc:spChg>
      </pc:sldChg>
      <pc:sldChg chg="modSp add mod ord">
        <pc:chgData name="Vu" userId="624b144d-60b0-46d7-887f-f26044ad4ee1" providerId="ADAL" clId="{34B35DEF-8B16-46E6-9A4A-8D663DBC2972}" dt="2022-03-10T14:01:15.699" v="1882" actId="20577"/>
        <pc:sldMkLst>
          <pc:docMk/>
          <pc:sldMk cId="2784415833" sldId="276"/>
        </pc:sldMkLst>
        <pc:spChg chg="mod">
          <ac:chgData name="Vu" userId="624b144d-60b0-46d7-887f-f26044ad4ee1" providerId="ADAL" clId="{34B35DEF-8B16-46E6-9A4A-8D663DBC2972}" dt="2022-03-10T14:01:15.699" v="1882" actId="20577"/>
          <ac:spMkLst>
            <pc:docMk/>
            <pc:sldMk cId="2784415833" sldId="276"/>
            <ac:spMk id="7" creationId="{00000000-0000-0000-0000-000000000000}"/>
          </ac:spMkLst>
        </pc:spChg>
      </pc:sldChg>
      <pc:sldChg chg="addSp delSp modSp add del mod ord">
        <pc:chgData name="Vu" userId="624b144d-60b0-46d7-887f-f26044ad4ee1" providerId="ADAL" clId="{34B35DEF-8B16-46E6-9A4A-8D663DBC2972}" dt="2022-03-10T14:08:01.339" v="2379" actId="47"/>
        <pc:sldMkLst>
          <pc:docMk/>
          <pc:sldMk cId="1398670040" sldId="277"/>
        </pc:sldMkLst>
        <pc:spChg chg="add mod">
          <ac:chgData name="Vu" userId="624b144d-60b0-46d7-887f-f26044ad4ee1" providerId="ADAL" clId="{34B35DEF-8B16-46E6-9A4A-8D663DBC2972}" dt="2022-03-10T14:07:01.254" v="2378" actId="20577"/>
          <ac:spMkLst>
            <pc:docMk/>
            <pc:sldMk cId="1398670040" sldId="277"/>
            <ac:spMk id="7" creationId="{6C1F6328-9BAC-4775-AFC5-29781DB2944F}"/>
          </ac:spMkLst>
        </pc:spChg>
        <pc:spChg chg="del">
          <ac:chgData name="Vu" userId="624b144d-60b0-46d7-887f-f26044ad4ee1" providerId="ADAL" clId="{34B35DEF-8B16-46E6-9A4A-8D663DBC2972}" dt="2022-03-10T14:04:00.448" v="2163" actId="478"/>
          <ac:spMkLst>
            <pc:docMk/>
            <pc:sldMk cId="1398670040" sldId="277"/>
            <ac:spMk id="8" creationId="{6BD20F59-7C49-4ABD-BD42-C5B0761FB71C}"/>
          </ac:spMkLst>
        </pc:spChg>
        <pc:spChg chg="del">
          <ac:chgData name="Vu" userId="624b144d-60b0-46d7-887f-f26044ad4ee1" providerId="ADAL" clId="{34B35DEF-8B16-46E6-9A4A-8D663DBC2972}" dt="2022-03-10T14:04:00.448" v="2163" actId="478"/>
          <ac:spMkLst>
            <pc:docMk/>
            <pc:sldMk cId="1398670040" sldId="277"/>
            <ac:spMk id="9" creationId="{CAAAEB65-2857-441A-9B69-8C7E815EC717}"/>
          </ac:spMkLst>
        </pc:spChg>
        <pc:cxnChg chg="del">
          <ac:chgData name="Vu" userId="624b144d-60b0-46d7-887f-f26044ad4ee1" providerId="ADAL" clId="{34B35DEF-8B16-46E6-9A4A-8D663DBC2972}" dt="2022-03-10T14:04:00.448" v="2163" actId="478"/>
          <ac:cxnSpMkLst>
            <pc:docMk/>
            <pc:sldMk cId="1398670040" sldId="277"/>
            <ac:cxnSpMk id="10" creationId="{EF775F12-8014-4CCE-BD0E-16D8F75EC8BE}"/>
          </ac:cxnSpMkLst>
        </pc:cxnChg>
      </pc:sldChg>
      <pc:sldMasterChg chg="addSldLayout">
        <pc:chgData name="Vu" userId="624b144d-60b0-46d7-887f-f26044ad4ee1" providerId="ADAL" clId="{34B35DEF-8B16-46E6-9A4A-8D663DBC2972}" dt="2022-03-10T13:59:49.324" v="1766" actId="27028"/>
        <pc:sldMasterMkLst>
          <pc:docMk/>
          <pc:sldMasterMk cId="4266284619" sldId="2147483648"/>
        </pc:sldMasterMkLst>
        <pc:sldLayoutChg chg="add">
          <pc:chgData name="Vu" userId="624b144d-60b0-46d7-887f-f26044ad4ee1" providerId="ADAL" clId="{34B35DEF-8B16-46E6-9A4A-8D663DBC2972}" dt="2022-03-10T13:59:49.324" v="1766" actId="27028"/>
          <pc:sldLayoutMkLst>
            <pc:docMk/>
            <pc:sldMasterMk cId="4266284619" sldId="2147483648"/>
            <pc:sldLayoutMk cId="1854043005" sldId="2147483651"/>
          </pc:sldLayoutMkLst>
        </pc:sldLayoutChg>
        <pc:sldLayoutChg chg="add">
          <pc:chgData name="Vu" userId="624b144d-60b0-46d7-887f-f26044ad4ee1" providerId="ADAL" clId="{34B35DEF-8B16-46E6-9A4A-8D663DBC2972}" dt="2022-03-10T06:39:21.929" v="42" actId="27028"/>
          <pc:sldLayoutMkLst>
            <pc:docMk/>
            <pc:sldMasterMk cId="4266284619" sldId="2147483648"/>
            <pc:sldLayoutMk cId="2545890661" sldId="2147483655"/>
          </pc:sldLayoutMkLst>
        </pc:sldLayoutChg>
      </pc:sldMasterChg>
    </pc:docChg>
  </pc:docChgLst>
  <pc:docChgLst>
    <pc:chgData name="Vu nguyen" userId="624b144d-60b0-46d7-887f-f26044ad4ee1" providerId="ADAL" clId="{F58F05B1-27C5-4A37-BDAA-6631019C7719}"/>
    <pc:docChg chg="custSel modSld">
      <pc:chgData name="Vu nguyen" userId="624b144d-60b0-46d7-887f-f26044ad4ee1" providerId="ADAL" clId="{F58F05B1-27C5-4A37-BDAA-6631019C7719}" dt="2022-05-30T13:04:53.839" v="2441" actId="20577"/>
      <pc:docMkLst>
        <pc:docMk/>
      </pc:docMkLst>
      <pc:sldChg chg="modSp mod">
        <pc:chgData name="Vu nguyen" userId="624b144d-60b0-46d7-887f-f26044ad4ee1" providerId="ADAL" clId="{F58F05B1-27C5-4A37-BDAA-6631019C7719}" dt="2022-05-30T01:45:05.759" v="1293" actId="20577"/>
        <pc:sldMkLst>
          <pc:docMk/>
          <pc:sldMk cId="1417682623" sldId="256"/>
        </pc:sldMkLst>
        <pc:graphicFrameChg chg="modGraphic">
          <ac:chgData name="Vu nguyen" userId="624b144d-60b0-46d7-887f-f26044ad4ee1" providerId="ADAL" clId="{F58F05B1-27C5-4A37-BDAA-6631019C7719}" dt="2022-05-30T01:45:05.759" v="1293" actId="20577"/>
          <ac:graphicFrameMkLst>
            <pc:docMk/>
            <pc:sldMk cId="1417682623" sldId="256"/>
            <ac:graphicFrameMk id="8" creationId="{C6BEFCE4-A03F-4B0C-9DDF-88378DDBC75E}"/>
          </ac:graphicFrameMkLst>
        </pc:graphicFrameChg>
      </pc:sldChg>
      <pc:sldChg chg="modSp mod modNotesTx">
        <pc:chgData name="Vu nguyen" userId="624b144d-60b0-46d7-887f-f26044ad4ee1" providerId="ADAL" clId="{F58F05B1-27C5-4A37-BDAA-6631019C7719}" dt="2022-05-30T12:47:25.389" v="2418" actId="20577"/>
        <pc:sldMkLst>
          <pc:docMk/>
          <pc:sldMk cId="1843506599" sldId="279"/>
        </pc:sldMkLst>
        <pc:spChg chg="mod">
          <ac:chgData name="Vu nguyen" userId="624b144d-60b0-46d7-887f-f26044ad4ee1" providerId="ADAL" clId="{F58F05B1-27C5-4A37-BDAA-6631019C7719}" dt="2022-05-30T12:47:25.389" v="2418" actId="20577"/>
          <ac:spMkLst>
            <pc:docMk/>
            <pc:sldMk cId="1843506599" sldId="279"/>
            <ac:spMk id="20" creationId="{5A82999D-3CC4-422C-898D-8D24497209C6}"/>
          </ac:spMkLst>
        </pc:spChg>
      </pc:sldChg>
      <pc:sldChg chg="modSp mod modNotesTx">
        <pc:chgData name="Vu nguyen" userId="624b144d-60b0-46d7-887f-f26044ad4ee1" providerId="ADAL" clId="{F58F05B1-27C5-4A37-BDAA-6631019C7719}" dt="2022-05-30T12:52:26.626" v="2433" actId="20577"/>
        <pc:sldMkLst>
          <pc:docMk/>
          <pc:sldMk cId="2552668470" sldId="283"/>
        </pc:sldMkLst>
        <pc:spChg chg="mod">
          <ac:chgData name="Vu nguyen" userId="624b144d-60b0-46d7-887f-f26044ad4ee1" providerId="ADAL" clId="{F58F05B1-27C5-4A37-BDAA-6631019C7719}" dt="2022-05-30T12:52:26.626" v="2433" actId="20577"/>
          <ac:spMkLst>
            <pc:docMk/>
            <pc:sldMk cId="2552668470" sldId="283"/>
            <ac:spMk id="11" creationId="{271E1F82-3674-4716-95B1-2670F3C30047}"/>
          </ac:spMkLst>
        </pc:spChg>
      </pc:sldChg>
      <pc:sldChg chg="modNotesTx">
        <pc:chgData name="Vu nguyen" userId="624b144d-60b0-46d7-887f-f26044ad4ee1" providerId="ADAL" clId="{F58F05B1-27C5-4A37-BDAA-6631019C7719}" dt="2022-05-30T01:38:04.919" v="1214" actId="20577"/>
        <pc:sldMkLst>
          <pc:docMk/>
          <pc:sldMk cId="1358851255" sldId="297"/>
        </pc:sldMkLst>
      </pc:sldChg>
      <pc:sldChg chg="modSp mod">
        <pc:chgData name="Vu nguyen" userId="624b144d-60b0-46d7-887f-f26044ad4ee1" providerId="ADAL" clId="{F58F05B1-27C5-4A37-BDAA-6631019C7719}" dt="2022-05-30T12:59:41.242" v="2438"/>
        <pc:sldMkLst>
          <pc:docMk/>
          <pc:sldMk cId="3444934955" sldId="308"/>
        </pc:sldMkLst>
        <pc:spChg chg="mod">
          <ac:chgData name="Vu nguyen" userId="624b144d-60b0-46d7-887f-f26044ad4ee1" providerId="ADAL" clId="{F58F05B1-27C5-4A37-BDAA-6631019C7719}" dt="2022-05-30T12:59:41.242" v="2438"/>
          <ac:spMkLst>
            <pc:docMk/>
            <pc:sldMk cId="3444934955" sldId="308"/>
            <ac:spMk id="7" creationId="{5C75E767-504C-4F05-A804-6D07AC9DEFD6}"/>
          </ac:spMkLst>
        </pc:spChg>
      </pc:sldChg>
      <pc:sldChg chg="modSp mod">
        <pc:chgData name="Vu nguyen" userId="624b144d-60b0-46d7-887f-f26044ad4ee1" providerId="ADAL" clId="{F58F05B1-27C5-4A37-BDAA-6631019C7719}" dt="2022-05-30T13:04:53.839" v="2441" actId="20577"/>
        <pc:sldMkLst>
          <pc:docMk/>
          <pc:sldMk cId="3694487458" sldId="314"/>
        </pc:sldMkLst>
        <pc:spChg chg="mod">
          <ac:chgData name="Vu nguyen" userId="624b144d-60b0-46d7-887f-f26044ad4ee1" providerId="ADAL" clId="{F58F05B1-27C5-4A37-BDAA-6631019C7719}" dt="2022-05-30T13:04:53.839" v="2441" actId="20577"/>
          <ac:spMkLst>
            <pc:docMk/>
            <pc:sldMk cId="3694487458" sldId="314"/>
            <ac:spMk id="11" creationId="{9261B30F-EF1B-474B-8CF9-12503BC667E2}"/>
          </ac:spMkLst>
        </pc:spChg>
      </pc:sldChg>
      <pc:sldChg chg="modSp mod">
        <pc:chgData name="Vu nguyen" userId="624b144d-60b0-46d7-887f-f26044ad4ee1" providerId="ADAL" clId="{F58F05B1-27C5-4A37-BDAA-6631019C7719}" dt="2022-05-30T12:39:24.917" v="2407"/>
        <pc:sldMkLst>
          <pc:docMk/>
          <pc:sldMk cId="335951562" sldId="315"/>
        </pc:sldMkLst>
        <pc:spChg chg="mod">
          <ac:chgData name="Vu nguyen" userId="624b144d-60b0-46d7-887f-f26044ad4ee1" providerId="ADAL" clId="{F58F05B1-27C5-4A37-BDAA-6631019C7719}" dt="2022-05-30T12:39:24.917" v="2407"/>
          <ac:spMkLst>
            <pc:docMk/>
            <pc:sldMk cId="335951562" sldId="315"/>
            <ac:spMk id="50" creationId="{BA6DDBA3-B3F3-4E5B-A060-501ECD9F9823}"/>
          </ac:spMkLst>
        </pc:spChg>
      </pc:sldChg>
      <pc:sldChg chg="modNotesTx">
        <pc:chgData name="Vu nguyen" userId="624b144d-60b0-46d7-887f-f26044ad4ee1" providerId="ADAL" clId="{F58F05B1-27C5-4A37-BDAA-6631019C7719}" dt="2022-05-30T00:53:40.895" v="1018" actId="20577"/>
        <pc:sldMkLst>
          <pc:docMk/>
          <pc:sldMk cId="889473003" sldId="317"/>
        </pc:sldMkLst>
      </pc:sldChg>
      <pc:sldChg chg="modSp mod modNotesTx">
        <pc:chgData name="Vu nguyen" userId="624b144d-60b0-46d7-887f-f26044ad4ee1" providerId="ADAL" clId="{F58F05B1-27C5-4A37-BDAA-6631019C7719}" dt="2022-05-30T03:48:51.556" v="2371" actId="20577"/>
        <pc:sldMkLst>
          <pc:docMk/>
          <pc:sldMk cId="3633056732" sldId="327"/>
        </pc:sldMkLst>
        <pc:spChg chg="mod">
          <ac:chgData name="Vu nguyen" userId="624b144d-60b0-46d7-887f-f26044ad4ee1" providerId="ADAL" clId="{F58F05B1-27C5-4A37-BDAA-6631019C7719}" dt="2022-05-30T02:53:26.653" v="1313" actId="14100"/>
          <ac:spMkLst>
            <pc:docMk/>
            <pc:sldMk cId="3633056732" sldId="327"/>
            <ac:spMk id="3" creationId="{5B5AB419-BA0E-44A5-BE9F-6AF59D3B6B84}"/>
          </ac:spMkLst>
        </pc:spChg>
        <pc:spChg chg="mod">
          <ac:chgData name="Vu nguyen" userId="624b144d-60b0-46d7-887f-f26044ad4ee1" providerId="ADAL" clId="{F58F05B1-27C5-4A37-BDAA-6631019C7719}" dt="2022-05-30T02:54:04.172" v="1402" actId="1037"/>
          <ac:spMkLst>
            <pc:docMk/>
            <pc:sldMk cId="3633056732" sldId="327"/>
            <ac:spMk id="5" creationId="{03B640C4-2BE7-4A10-950A-FDC0EF4FD21D}"/>
          </ac:spMkLst>
        </pc:spChg>
        <pc:spChg chg="mod">
          <ac:chgData name="Vu nguyen" userId="624b144d-60b0-46d7-887f-f26044ad4ee1" providerId="ADAL" clId="{F58F05B1-27C5-4A37-BDAA-6631019C7719}" dt="2022-05-30T02:53:33.870" v="1315" actId="14100"/>
          <ac:spMkLst>
            <pc:docMk/>
            <pc:sldMk cId="3633056732" sldId="327"/>
            <ac:spMk id="10" creationId="{C924927A-F200-476D-9D51-9AF79F802FE4}"/>
          </ac:spMkLst>
        </pc:spChg>
        <pc:spChg chg="mod">
          <ac:chgData name="Vu nguyen" userId="624b144d-60b0-46d7-887f-f26044ad4ee1" providerId="ADAL" clId="{F58F05B1-27C5-4A37-BDAA-6631019C7719}" dt="2022-05-30T02:53:40.772" v="1341" actId="1037"/>
          <ac:spMkLst>
            <pc:docMk/>
            <pc:sldMk cId="3633056732" sldId="327"/>
            <ac:spMk id="11" creationId="{EEE15F47-4960-42C0-A757-9B6F6F93FE43}"/>
          </ac:spMkLst>
        </pc:spChg>
        <pc:spChg chg="mod">
          <ac:chgData name="Vu nguyen" userId="624b144d-60b0-46d7-887f-f26044ad4ee1" providerId="ADAL" clId="{F58F05B1-27C5-4A37-BDAA-6631019C7719}" dt="2022-05-30T02:53:51.397" v="1366" actId="1038"/>
          <ac:spMkLst>
            <pc:docMk/>
            <pc:sldMk cId="3633056732" sldId="327"/>
            <ac:spMk id="12" creationId="{42C10C38-73A0-4CAD-85AF-F9AA03E95396}"/>
          </ac:spMkLst>
        </pc:spChg>
        <pc:spChg chg="mod">
          <ac:chgData name="Vu nguyen" userId="624b144d-60b0-46d7-887f-f26044ad4ee1" providerId="ADAL" clId="{F58F05B1-27C5-4A37-BDAA-6631019C7719}" dt="2022-05-30T02:53:58.502" v="1384" actId="1037"/>
          <ac:spMkLst>
            <pc:docMk/>
            <pc:sldMk cId="3633056732" sldId="327"/>
            <ac:spMk id="13" creationId="{348F803D-1809-48A6-AA4B-9557200E5DA6}"/>
          </ac:spMkLst>
        </pc:spChg>
        <pc:picChg chg="mod">
          <ac:chgData name="Vu nguyen" userId="624b144d-60b0-46d7-887f-f26044ad4ee1" providerId="ADAL" clId="{F58F05B1-27C5-4A37-BDAA-6631019C7719}" dt="2022-05-30T02:53:12.780" v="1310" actId="14826"/>
          <ac:picMkLst>
            <pc:docMk/>
            <pc:sldMk cId="3633056732" sldId="327"/>
            <ac:picMk id="9" creationId="{8D20DF24-6ACB-4E52-A2E3-3A7406B8AE3C}"/>
          </ac:picMkLst>
        </pc:picChg>
      </pc:sldChg>
      <pc:sldChg chg="modNotesTx">
        <pc:chgData name="Vu nguyen" userId="624b144d-60b0-46d7-887f-f26044ad4ee1" providerId="ADAL" clId="{F58F05B1-27C5-4A37-BDAA-6631019C7719}" dt="2022-05-30T01:39:56.977" v="1241" actId="20577"/>
        <pc:sldMkLst>
          <pc:docMk/>
          <pc:sldMk cId="3209950097" sldId="334"/>
        </pc:sldMkLst>
      </pc:sldChg>
      <pc:sldChg chg="modNotesTx">
        <pc:chgData name="Vu nguyen" userId="624b144d-60b0-46d7-887f-f26044ad4ee1" providerId="ADAL" clId="{F58F05B1-27C5-4A37-BDAA-6631019C7719}" dt="2022-05-30T02:37:43.749" v="1309" actId="20577"/>
        <pc:sldMkLst>
          <pc:docMk/>
          <pc:sldMk cId="905846930" sldId="337"/>
        </pc:sldMkLst>
      </pc:sldChg>
      <pc:sldChg chg="modNotesTx">
        <pc:chgData name="Vu nguyen" userId="624b144d-60b0-46d7-887f-f26044ad4ee1" providerId="ADAL" clId="{F58F05B1-27C5-4A37-BDAA-6631019C7719}" dt="2022-05-30T00:44:27.912" v="994" actId="20577"/>
        <pc:sldMkLst>
          <pc:docMk/>
          <pc:sldMk cId="965399430" sldId="3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D4004F-8F16-4C8F-B6B3-0171B20C55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A3FAF5-C535-4699-96EF-972AE8028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8E6AF-5A61-47B4-88E8-CB072EBFAFF0}" type="datetimeFigureOut">
              <a:rPr lang="en-US" smtClean="0"/>
              <a:t>5/30/2022</a:t>
            </a:fld>
            <a:endParaRPr lang="en-US"/>
          </a:p>
        </p:txBody>
      </p:sp>
      <p:sp>
        <p:nvSpPr>
          <p:cNvPr id="4" name="Footer Placeholder 3">
            <a:extLst>
              <a:ext uri="{FF2B5EF4-FFF2-40B4-BE49-F238E27FC236}">
                <a16:creationId xmlns:a16="http://schemas.microsoft.com/office/drawing/2014/main" id="{411AC983-0D61-4119-AFDF-0A4831702E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BEA531-626A-493D-AA2E-59DAA18EF9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D9AC98-721B-4092-93EA-3A612A7E0064}" type="slidenum">
              <a:rPr lang="en-US" smtClean="0"/>
              <a:t>‹#›</a:t>
            </a:fld>
            <a:endParaRPr lang="en-US"/>
          </a:p>
        </p:txBody>
      </p:sp>
    </p:spTree>
    <p:extLst>
      <p:ext uri="{BB962C8B-B14F-4D97-AF65-F5344CB8AC3E}">
        <p14:creationId xmlns:p14="http://schemas.microsoft.com/office/powerpoint/2010/main" val="3457805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B4714-DCB8-466E-B9FE-2ACA9E391CA4}"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0E6E3-B832-4D97-929B-19C4F7D8472A}" type="slidenum">
              <a:rPr lang="en-US" smtClean="0"/>
              <a:t>‹#›</a:t>
            </a:fld>
            <a:endParaRPr lang="en-US"/>
          </a:p>
        </p:txBody>
      </p:sp>
    </p:spTree>
    <p:extLst>
      <p:ext uri="{BB962C8B-B14F-4D97-AF65-F5344CB8AC3E}">
        <p14:creationId xmlns:p14="http://schemas.microsoft.com/office/powerpoint/2010/main" val="107614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Chào mọi người, hôm nay em sẽ trình bày về luận văn tốt nghiệp của em</a:t>
            </a:r>
            <a:r>
              <a:rPr lang="en-US" dirty="0"/>
              <a:t>. </a:t>
            </a:r>
            <a:r>
              <a:rPr lang="vi-VN" dirty="0"/>
              <a:t>Đề tài được em thực hiện là lọc nhiễu âm thanh sử dụng học sâu.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a:t>
            </a:fld>
            <a:endParaRPr lang="en-US"/>
          </a:p>
        </p:txBody>
      </p:sp>
    </p:spTree>
    <p:extLst>
      <p:ext uri="{BB962C8B-B14F-4D97-AF65-F5344CB8AC3E}">
        <p14:creationId xmlns:p14="http://schemas.microsoft.com/office/powerpoint/2010/main" val="104670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Tiếp theo em sẽ trình bày về một số nghiên cứu có liên quan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a:t>
            </a:fld>
            <a:endParaRPr lang="en-US"/>
          </a:p>
        </p:txBody>
      </p:sp>
    </p:spTree>
    <p:extLst>
      <p:ext uri="{BB962C8B-B14F-4D97-AF65-F5344CB8AC3E}">
        <p14:creationId xmlns:p14="http://schemas.microsoft.com/office/powerpoint/2010/main" val="3512814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em sẽ trình bày về cách tiếp cận cổ điển thường được sử dụng trong điện viễn thông. Cũng xuất phát từ giọng nói có lẫn nhiễu y(t), trong cách tiếp cận này, người ta sử dụng 1 bộ lọc được em gọi là g(t) và tính toán tích chập giữa giọng nói nhiễu với bộ lọc này em thu được giọng nói dự đoán xhat và kết hợp với giọng nói sạch x đã biết em tính toán được giá trị hàm mất mát L được định nghĩa là tích phân của bình phương sai khác giữa giọng nói dự đoán và giọng nói thật</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a:t>
            </a:fld>
            <a:endParaRPr lang="en-US"/>
          </a:p>
        </p:txBody>
      </p:sp>
    </p:spTree>
    <p:extLst>
      <p:ext uri="{BB962C8B-B14F-4D97-AF65-F5344CB8AC3E}">
        <p14:creationId xmlns:p14="http://schemas.microsoft.com/office/powerpoint/2010/main" val="12149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mục tiêu của cách tiếp cận này là tìm một bộ lọc g sao cho tối thiểu được hàm mất mát L. Ưu điểm của cách làm này là ... Tuy nhiên sự hiệu quả của nó cũng chỉ giới hạn lại ở các loại nhiễu có các tần số cấu tạo (spectrum) ít biến đổi theo thời gian.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12</a:t>
            </a:fld>
            <a:endParaRPr lang="en-US"/>
          </a:p>
        </p:txBody>
      </p:sp>
    </p:spTree>
    <p:extLst>
      <p:ext uri="{BB962C8B-B14F-4D97-AF65-F5344CB8AC3E}">
        <p14:creationId xmlns:p14="http://schemas.microsoft.com/office/powerpoint/2010/main" val="1574658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khắc phục hạn chế này, em tìm hiểu về cách tiếp cận học sâu. Trong cách tiếp cận học sâu được chia làm 2 loại: mask trên số thực (tập trung vào biến đổi tần số, ko đụng tới góc quay) và mask số phức (biến đổi cả biên độ lẫn</a:t>
            </a:r>
            <a:r>
              <a:rPr lang="en-US" dirty="0"/>
              <a:t> </a:t>
            </a:r>
            <a:r>
              <a:rPr lang="en-US" dirty="0" err="1"/>
              <a:t>pha</a:t>
            </a:r>
            <a:r>
              <a:rPr lang="vi-VN" dirty="0"/>
              <a:t>). Trong luận văn này mô hình của em sẽ tập trung chủ yếu vào mô hình sử dụng mask số thực.</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13</a:t>
            </a:fld>
            <a:endParaRPr lang="en-US"/>
          </a:p>
        </p:txBody>
      </p:sp>
    </p:spTree>
    <p:extLst>
      <p:ext uri="{BB962C8B-B14F-4D97-AF65-F5344CB8AC3E}">
        <p14:creationId xmlns:p14="http://schemas.microsoft.com/office/powerpoint/2010/main" val="40009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Trước khi trình bày về mô hình em sẽ giới thiệu thế nào là masking. Để dễ hình dung hơn, em sẽ lấy ví dụ với mask số thực. </a:t>
            </a:r>
          </a:p>
          <a:p>
            <a:endParaRPr lang="vi-VN" dirty="0"/>
          </a:p>
          <a:p>
            <a:r>
              <a:rPr lang="vi-VN" dirty="0"/>
              <a:t>Cho một mask số thực 0-1 và spectrogram của một đoạn âm thanh được thể hiện như hình.</a:t>
            </a:r>
          </a:p>
          <a:p>
            <a:r>
              <a:rPr lang="vi-VN" dirty="0"/>
              <a:t>Chia spectrogram trên thành các ô tương ứng với các ô có trong mask, và phân phối giá trị này cho các giá trị có trong ô, ta thu được âm thanh sau khi được mask.</a:t>
            </a:r>
          </a:p>
          <a:p>
            <a:endParaRPr lang="vi-VN" dirty="0"/>
          </a:p>
          <a:p>
            <a:r>
              <a:rPr lang="vi-VN" dirty="0"/>
              <a:t>Dễ thấy, các giá trị tại các ô thu được trong spectrogram mới tỉ lệ với giá trị của mask đang được sử dụng. </a:t>
            </a:r>
          </a:p>
          <a:p>
            <a:r>
              <a:rPr lang="vi-VN" dirty="0"/>
              <a:t>Nhờ tính chất này, mask số thực được sử dụng để loại bỏ spectrogram của nhiễu ra khỏi spectrogram ban đầu.</a:t>
            </a:r>
          </a:p>
          <a:p>
            <a:endParaRPr lang="vi-VN" dirty="0"/>
          </a:p>
          <a:p>
            <a:r>
              <a:rPr lang="vi-VN" dirty="0"/>
              <a:t>Do giá trị được trả về bởi biến đổi Fourier thời gian ngắn là một số phức nên mask số phức cũng hoạt động theo cơ chế tương tự, cụ thể mọi người có thể xem trong LVTN của em ở trang 67.</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14</a:t>
            </a:fld>
            <a:endParaRPr lang="en-US"/>
          </a:p>
        </p:txBody>
      </p:sp>
    </p:spTree>
    <p:extLst>
      <p:ext uri="{BB962C8B-B14F-4D97-AF65-F5344CB8AC3E}">
        <p14:creationId xmlns:p14="http://schemas.microsoft.com/office/powerpoint/2010/main" val="3616994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Tiếp theo em sẽ giới thiệu về mô hình sử dụng mask số thực được em tham khảo chỉnh là &lt;tên&gt;.</a:t>
            </a:r>
          </a:p>
          <a:p>
            <a:endParaRPr lang="vi-VN" dirty="0"/>
          </a:p>
          <a:p>
            <a:r>
              <a:rPr lang="vi-VN" dirty="0"/>
              <a:t>Mô hình này bao gồm 2 mô hình con chồng lên nhau để lọc nhiễu lần lượt trên biến đổi Fourier thời gian ngắn và trên các thành phần từ học được bởi các lớp tích chập 1 chiều. Cả hai mô hình con này đều sử dụng chung một bộ lọc nhiễu bao gồm 2 LSTM và một lớp FC ở cuối để tạo ra mask lọc nhiễu số thực.</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15</a:t>
            </a:fld>
            <a:endParaRPr lang="en-US"/>
          </a:p>
        </p:txBody>
      </p:sp>
    </p:spTree>
    <p:extLst>
      <p:ext uri="{BB962C8B-B14F-4D97-AF65-F5344CB8AC3E}">
        <p14:creationId xmlns:p14="http://schemas.microsoft.com/office/powerpoint/2010/main" val="1371045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Cách tiếp cận theo hướng học sâu này có ưu điểm lọc được nhiều loại nhiễu tương tự nhau và vì lọc nhiễu được tiến hành trên các miền tần số thời gian, do đó có khả năng lọc dc các nhiễu có tần số cấu tạo biến đổi giống như giọng nói (điều này sẽ được thể hiện thông qua phần DEMO của em). </a:t>
            </a:r>
          </a:p>
          <a:p>
            <a:endParaRPr lang="vi-VN" dirty="0"/>
          </a:p>
          <a:p>
            <a:r>
              <a:rPr lang="vi-VN" dirty="0"/>
              <a:t>Tuy nhiên, để huấn luyện được và có thể thực thi các mô hình theo hướng tiếp cận này cũng đòi hỏi nhiều tài nguyên hơn và thời gian chạy cũng như huấn luyện nó cũng nhiều hơn, và một điều quan trọng đó chính là chất lượng của giọng nói sau khi lọc vẫn còn khá hạn chế</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16</a:t>
            </a:fld>
            <a:endParaRPr lang="en-US"/>
          </a:p>
        </p:txBody>
      </p:sp>
    </p:spTree>
    <p:extLst>
      <p:ext uri="{BB962C8B-B14F-4D97-AF65-F5344CB8AC3E}">
        <p14:creationId xmlns:p14="http://schemas.microsoft.com/office/powerpoint/2010/main" val="273750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Nhằm khắc phục phần nào những hạn chế đó, em đề xuất ra các cải tiến của mình</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17</a:t>
            </a:fld>
            <a:endParaRPr lang="en-US"/>
          </a:p>
        </p:txBody>
      </p:sp>
    </p:spTree>
    <p:extLst>
      <p:ext uri="{BB962C8B-B14F-4D97-AF65-F5344CB8AC3E}">
        <p14:creationId xmlns:p14="http://schemas.microsoft.com/office/powerpoint/2010/main" val="267881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Xuất phát từ yêu cầu ứng dụng đối với mô hình lọc nhiễu, mô hình cần phải thỏa mãn các yêu cầu sau</a:t>
            </a:r>
          </a:p>
          <a:p>
            <a:endParaRPr lang="vi-VN" dirty="0"/>
          </a:p>
          <a:p>
            <a:pPr marL="171450" indent="-171450">
              <a:buFontTx/>
              <a:buChar char="-"/>
            </a:pPr>
            <a:r>
              <a:rPr lang="vi-VN" dirty="0"/>
              <a:t>Mô hình cần có kích thước đủ nhỏ (mong muốn của em là &lt; 700000 tham số)</a:t>
            </a:r>
          </a:p>
          <a:p>
            <a:pPr marL="171450" indent="-171450">
              <a:buFontTx/>
              <a:buChar char="-"/>
            </a:pPr>
            <a:r>
              <a:rPr lang="vi-VN" dirty="0"/>
              <a:t>Thời gian chạy của mô hình phải đủ nhanh (&lt; 8ms do các ràng buộc về tính thời gian thực của ứng dụng)</a:t>
            </a:r>
          </a:p>
          <a:p>
            <a:pPr marL="171450" indent="-171450">
              <a:buFontTx/>
              <a:buChar char="-"/>
            </a:pPr>
            <a:r>
              <a:rPr lang="vi-VN" dirty="0"/>
              <a:t>Và điều quan trọng nhất đó là mô hình cần phải đảm bảo được chất lượng âm thanh sau khi lọc</a:t>
            </a:r>
          </a:p>
          <a:p>
            <a:pPr marL="171450" indent="-171450">
              <a:buFontTx/>
              <a:buChar cha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Với tất cả những yêu câu trên, em tiến hành </a:t>
            </a:r>
            <a:r>
              <a:rPr lang="vi-VN" sz="1200" b="0" dirty="0">
                <a:latin typeface="Calibri" panose="020F0502020204030204" pitchFamily="34" charset="0"/>
                <a:cs typeface="Calibri" panose="020F0502020204030204" pitchFamily="34" charset="0"/>
              </a:rPr>
              <a:t>đề xuất mô hình cho phù hợp hơn với mục tiêu</a:t>
            </a:r>
          </a:p>
        </p:txBody>
      </p:sp>
      <p:sp>
        <p:nvSpPr>
          <p:cNvPr id="4" name="Slide Number Placeholder 3"/>
          <p:cNvSpPr>
            <a:spLocks noGrp="1"/>
          </p:cNvSpPr>
          <p:nvPr>
            <p:ph type="sldNum" sz="quarter" idx="5"/>
          </p:nvPr>
        </p:nvSpPr>
        <p:spPr/>
        <p:txBody>
          <a:bodyPr/>
          <a:lstStyle/>
          <a:p>
            <a:fld id="{1CF0E6E3-B832-4D97-929B-19C4F7D8472A}" type="slidenum">
              <a:rPr lang="en-US" smtClean="0"/>
              <a:t>18</a:t>
            </a:fld>
            <a:endParaRPr lang="en-US"/>
          </a:p>
        </p:txBody>
      </p:sp>
    </p:spTree>
    <p:extLst>
      <p:ext uri="{BB962C8B-B14F-4D97-AF65-F5344CB8AC3E}">
        <p14:creationId xmlns:p14="http://schemas.microsoft.com/office/powerpoint/2010/main" val="226503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đề xuất của em gồm hai phần chính:</a:t>
            </a:r>
          </a:p>
          <a:p>
            <a:pPr marL="171450" indent="-171450">
              <a:buFontTx/>
              <a:buChar char="-"/>
            </a:pPr>
            <a:r>
              <a:rPr lang="vi-VN" dirty="0"/>
              <a:t>Bộ nén dữ liệu</a:t>
            </a:r>
          </a:p>
          <a:p>
            <a:pPr marL="171450" indent="-171450">
              <a:buFontTx/>
              <a:buChar char="-"/>
            </a:pPr>
            <a:r>
              <a:rPr lang="vi-VN" dirty="0"/>
              <a:t>Và bộ lọc nhiễu chính</a:t>
            </a:r>
          </a:p>
          <a:p>
            <a:pPr marL="171450" indent="-171450">
              <a:buFontTx/>
              <a:buChar char="-"/>
            </a:pPr>
            <a:endParaRPr lang="vi-VN" dirty="0"/>
          </a:p>
          <a:p>
            <a:pPr marL="0" indent="0">
              <a:buFontTx/>
              <a:buNone/>
            </a:pPr>
            <a:r>
              <a:rPr lang="vi-VN" dirty="0"/>
              <a:t>Với bộ nén dữ liệu, em sử dụng 2 lớp Convolution chồng lên nhau để nhận diện ra các cạnh có trong phổ biên độ của số phức trả về bởi biến đổi Fourier thời gian ngắn để nén dữ liệu và trả về kết quả cho bộ lọc nhiễu.</a:t>
            </a:r>
          </a:p>
          <a:p>
            <a:pPr marL="0" indent="0">
              <a:buFontTx/>
              <a:buNone/>
            </a:pPr>
            <a:endParaRPr lang="vi-VN" dirty="0"/>
          </a:p>
          <a:p>
            <a:pPr marL="0" indent="0">
              <a:buFontTx/>
              <a:buNone/>
            </a:pPr>
            <a:r>
              <a:rPr lang="vi-VN" dirty="0"/>
              <a:t>Bộ lọc nhiễu có cấu tạo bao gồm hai lớp LSTM chồng lên nhau với các lớp Dense xen giữa 2 lớp. Bộ lọc này nhận dữ liệu đã được nén và tiến hành dự đoán mask số thực cho dữ liệu đầu vào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19</a:t>
            </a:fld>
            <a:endParaRPr lang="en-US"/>
          </a:p>
        </p:txBody>
      </p:sp>
    </p:spTree>
    <p:extLst>
      <p:ext uri="{BB962C8B-B14F-4D97-AF65-F5344CB8AC3E}">
        <p14:creationId xmlns:p14="http://schemas.microsoft.com/office/powerpoint/2010/main" val="143311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Bài trình bày của em được chia làm ... phần bao gồm: ....</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a:t>
            </a:fld>
            <a:endParaRPr lang="en-US"/>
          </a:p>
        </p:txBody>
      </p:sp>
    </p:spTree>
    <p:extLst>
      <p:ext uri="{BB962C8B-B14F-4D97-AF65-F5344CB8AC3E}">
        <p14:creationId xmlns:p14="http://schemas.microsoft.com/office/powerpoint/2010/main" val="378720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Đề xuất thứ hai của em đối với đề tài này chính là hàm mất mát.</a:t>
            </a:r>
          </a:p>
          <a:p>
            <a:endParaRPr lang="vi-VN" dirty="0"/>
          </a:p>
          <a:p>
            <a:r>
              <a:rPr lang="vi-VN" dirty="0"/>
              <a:t>Xuất phát từ thực tế các dữ liệu trả về bởi biến đổi Fourier thời gian ngắn ở các tần số cấu tạo (là phần mang thông tin bên trong giọng nói) sẽ lớn hơn so với các tần số ở đó giá trị của biên độ thấp hơn (ở phần này) chỉ tạo nên chất giọng. </a:t>
            </a:r>
          </a:p>
          <a:p>
            <a:endParaRPr lang="vi-VN" dirty="0"/>
          </a:p>
          <a:p>
            <a:r>
              <a:rPr lang="vi-VN" dirty="0"/>
              <a:t>Và ... -&gt; next</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20</a:t>
            </a:fld>
            <a:endParaRPr lang="en-US"/>
          </a:p>
        </p:txBody>
      </p:sp>
    </p:spTree>
    <p:extLst>
      <p:ext uri="{BB962C8B-B14F-4D97-AF65-F5344CB8AC3E}">
        <p14:creationId xmlns:p14="http://schemas.microsoft.com/office/powerpoint/2010/main" val="1898027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các lần kiểm thử mô hình, em nhận thấy rằng các mô hình đã có còn tồn tại một số hạn chế</a:t>
            </a:r>
          </a:p>
          <a:p>
            <a:endParaRPr lang="vi-VN" dirty="0"/>
          </a:p>
          <a:p>
            <a:pPr marL="171450" indent="-171450">
              <a:buFontTx/>
              <a:buChar char="-"/>
            </a:pPr>
            <a:r>
              <a:rPr lang="vi-VN" dirty="0"/>
              <a:t>Các nhiễu vẫn còn tồn tại sau khi lọc và chưa bị loại bỏ hoàn toàn</a:t>
            </a:r>
          </a:p>
          <a:p>
            <a:pPr marL="171450" indent="-171450">
              <a:buFontTx/>
              <a:buChar char="-"/>
            </a:pPr>
            <a:r>
              <a:rPr lang="vi-VN" dirty="0"/>
              <a:t>Mốt số trường hợp lọc nhiễu quá mức gây ảnh hưởng lên âm chính</a:t>
            </a:r>
          </a:p>
          <a:p>
            <a:pPr marL="0" indent="0">
              <a:buFontTx/>
              <a:buNone/>
            </a:pPr>
            <a:endParaRPr lang="vi-VN" dirty="0"/>
          </a:p>
        </p:txBody>
      </p:sp>
      <p:sp>
        <p:nvSpPr>
          <p:cNvPr id="4" name="Slide Number Placeholder 3"/>
          <p:cNvSpPr>
            <a:spLocks noGrp="1"/>
          </p:cNvSpPr>
          <p:nvPr>
            <p:ph type="sldNum" sz="quarter" idx="5"/>
          </p:nvPr>
        </p:nvSpPr>
        <p:spPr/>
        <p:txBody>
          <a:bodyPr/>
          <a:lstStyle/>
          <a:p>
            <a:fld id="{1CF0E6E3-B832-4D97-929B-19C4F7D8472A}" type="slidenum">
              <a:rPr lang="en-US" smtClean="0"/>
              <a:t>21</a:t>
            </a:fld>
            <a:endParaRPr lang="en-US"/>
          </a:p>
        </p:txBody>
      </p:sp>
    </p:spTree>
    <p:extLst>
      <p:ext uri="{BB962C8B-B14F-4D97-AF65-F5344CB8AC3E}">
        <p14:creationId xmlns:p14="http://schemas.microsoft.com/office/powerpoint/2010/main" val="1353819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Dựa vào các quan sát và nhận định ở trên, em đề xuất hàm mất mát được sử dụng bao gồm</a:t>
            </a:r>
            <a:endParaRPr lang="en-US" dirty="0"/>
          </a:p>
          <a:p>
            <a:endParaRPr lang="vi-VN" dirty="0"/>
          </a:p>
          <a:p>
            <a:r>
              <a:rPr lang="vi-VN" dirty="0"/>
              <a:t>L_main là các hàm mất mát thường được sử dụng trong các bài toán lọc nhiễu âm thanh</a:t>
            </a:r>
          </a:p>
          <a:p>
            <a:r>
              <a:rPr lang="vi-VN" dirty="0"/>
              <a:t>L_1, L_2 lần lượt là độ tương tự cosine giữa biến đổi Fourier thời gian ngắn của giọng nói dự đoán so với giọng nói sạch và so với nhiễu</a:t>
            </a:r>
          </a:p>
          <a:p>
            <a:endParaRPr lang="vi-VN" dirty="0"/>
          </a:p>
          <a:p>
            <a:r>
              <a:rPr lang="vi-VN" dirty="0"/>
              <a:t>Các hệ số alpha và beta là các hằng số dương và được em chọn là 1 và 2</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22</a:t>
            </a:fld>
            <a:endParaRPr lang="en-US"/>
          </a:p>
        </p:txBody>
      </p:sp>
    </p:spTree>
    <p:extLst>
      <p:ext uri="{BB962C8B-B14F-4D97-AF65-F5344CB8AC3E}">
        <p14:creationId xmlns:p14="http://schemas.microsoft.com/office/powerpoint/2010/main" val="2410801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hiểu rõ hơn về hàm mất mát này, em phân tích chuẩn 2 của đạo hàm</a:t>
            </a:r>
          </a:p>
          <a:p>
            <a:endParaRPr lang="vi-VN" dirty="0"/>
          </a:p>
          <a:p>
            <a:r>
              <a:rPr lang="vi-VN" dirty="0"/>
              <a:t>Với hàm mất mát chính L_main được định nghĩa như sau (chỉ công thức)</a:t>
            </a:r>
          </a:p>
          <a:p>
            <a:r>
              <a:rPr lang="vi-VN" dirty="0"/>
              <a:t>Em thu được chuẩn 2 của đạo hàm hàm mất mát tổng hợp sẽ bị giới hạn bởi công thức bên</a:t>
            </a:r>
          </a:p>
          <a:p>
            <a:endParaRPr lang="vi-VN" dirty="0"/>
          </a:p>
          <a:p>
            <a:r>
              <a:rPr lang="vi-VN" dirty="0"/>
              <a:t>Xét các trường hợp ở các epoch đầu, mô hình của em được tối ưu theo hàm tăng cường được em đề xuất</a:t>
            </a:r>
          </a:p>
          <a:p>
            <a:r>
              <a:rPr lang="vi-VN" dirty="0"/>
              <a:t>Ngc lại ở các epoch sau, mô hình của em tối ưu theo hàm mất mát L_main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23</a:t>
            </a:fld>
            <a:endParaRPr lang="en-US"/>
          </a:p>
        </p:txBody>
      </p:sp>
    </p:spTree>
    <p:extLst>
      <p:ext uri="{BB962C8B-B14F-4D97-AF65-F5344CB8AC3E}">
        <p14:creationId xmlns:p14="http://schemas.microsoft.com/office/powerpoint/2010/main" val="825776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đề xuất được hàm mất mát cũng như mô hình sẽ được sử dụng, em tiến hành chuẩn bị dữ liệu.</a:t>
            </a:r>
          </a:p>
          <a:p>
            <a:endParaRPr lang="vi-VN" dirty="0"/>
          </a:p>
          <a:p>
            <a:r>
              <a:rPr lang="vi-VN" dirty="0"/>
              <a:t>Dữ liệu của em được chia thành hai loại: giọng nói sạch (ko lẫn nhiễu) và âm nhiễu thuần.</a:t>
            </a:r>
          </a:p>
          <a:p>
            <a:r>
              <a:rPr lang="vi-VN" dirty="0"/>
              <a:t>Vì dữ liệu về âm thanh sạch được lấy từ các tác vụ khác nên âm này bị lẫn khá nhiễu nhiễu và em cần phải lọc lại các dữ liệu này bằng tay.</a:t>
            </a:r>
          </a:p>
          <a:p>
            <a:endParaRPr lang="vi-VN" dirty="0"/>
          </a:p>
          <a:p>
            <a:r>
              <a:rPr lang="vi-VN" dirty="0"/>
              <a:t>Sau khi các dữ liệu đã được lọc, em pha nhiễu vào và thu được tập dữ liệu huấn luyện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24</a:t>
            </a:fld>
            <a:endParaRPr lang="en-US"/>
          </a:p>
        </p:txBody>
      </p:sp>
    </p:spTree>
    <p:extLst>
      <p:ext uri="{BB962C8B-B14F-4D97-AF65-F5344CB8AC3E}">
        <p14:creationId xmlns:p14="http://schemas.microsoft.com/office/powerpoint/2010/main" val="2653268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các nguồn dữ liệu sạch của em. </a:t>
            </a:r>
          </a:p>
          <a:p>
            <a:endParaRPr lang="vi-VN" dirty="0"/>
          </a:p>
          <a:p>
            <a:r>
              <a:rPr lang="vi-VN" dirty="0"/>
              <a:t>Vì tài nguyên phần cứng được sử dụng để huấn luyện mô hình khá hạn chế cho nên em chỉ sử dụng bộ dữ liệu tiếng anh (Eidin 56) để làm tập dữ liệu sạch chính. </a:t>
            </a:r>
          </a:p>
          <a:p>
            <a:endParaRPr lang="vi-VN" dirty="0"/>
          </a:p>
          <a:p>
            <a:r>
              <a:rPr lang="vi-VN" dirty="0"/>
              <a:t>Và bộ VIVOS được em sử dụng làm âm sạch trong bộ kiểm thử sẽ được trình bày trong phân tiếp theo</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25</a:t>
            </a:fld>
            <a:endParaRPr lang="en-US"/>
          </a:p>
        </p:txBody>
      </p:sp>
    </p:spTree>
    <p:extLst>
      <p:ext uri="{BB962C8B-B14F-4D97-AF65-F5344CB8AC3E}">
        <p14:creationId xmlns:p14="http://schemas.microsoft.com/office/powerpoint/2010/main" val="3204535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có được nguồn âm sạch, em bắt đầu quá trình </a:t>
            </a:r>
            <a:r>
              <a:rPr lang="en-US" dirty="0" err="1"/>
              <a:t>pha</a:t>
            </a:r>
            <a:r>
              <a:rPr lang="vi-VN" dirty="0"/>
              <a:t> nhiễu. </a:t>
            </a:r>
            <a:endParaRPr lang="en-US" dirty="0"/>
          </a:p>
          <a:p>
            <a:endParaRPr lang="en-US" dirty="0"/>
          </a:p>
          <a:p>
            <a:r>
              <a:rPr lang="vi-VN" dirty="0"/>
              <a:t>Nhiễu được em chia làm hai loại: nhiễu tương quan và nhiễu không tương quan. </a:t>
            </a:r>
            <a:endParaRPr lang="en-US" dirty="0"/>
          </a:p>
          <a:p>
            <a:endParaRPr lang="en-US" dirty="0"/>
          </a:p>
          <a:p>
            <a:r>
              <a:rPr lang="vi-VN" dirty="0"/>
              <a:t>Các công thức của hai loại nhiễu này được định nghĩa như sau (chỉ công thức) với x(t) là giọng nói sạch và n(t) là âm nhiễu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26</a:t>
            </a:fld>
            <a:endParaRPr lang="en-US"/>
          </a:p>
        </p:txBody>
      </p:sp>
    </p:spTree>
    <p:extLst>
      <p:ext uri="{BB962C8B-B14F-4D97-AF65-F5344CB8AC3E}">
        <p14:creationId xmlns:p14="http://schemas.microsoft.com/office/powerpoint/2010/main" val="362877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quả của hai loại này được thể hiện như sau.</a:t>
            </a:r>
          </a:p>
          <a:p>
            <a:endParaRPr lang="vi-VN" dirty="0"/>
          </a:p>
          <a:p>
            <a:r>
              <a:rPr lang="vi-VN" dirty="0"/>
              <a:t>Rõ ràng, với nhiễu tương quan, khi giọng nói tăng cường độ thì cương độ của nhiễu cũng được tăng theo và khi giọng nói giảm cường độ, cường độ nhiễu cũng sẽ giảm theo, điều này trái ngc với nhiễu không tương quan khi mà việc biến đổi của nhiễu hoàn toàn bị không ảnh hưởng giọng nói.</a:t>
            </a:r>
          </a:p>
          <a:p>
            <a:endParaRPr lang="vi-VN" dirty="0"/>
          </a:p>
          <a:p>
            <a:r>
              <a:rPr lang="vi-VN" dirty="0"/>
              <a:t>Các nhiễu này sẽ được trộn với tỉ lệ 3:7 trong bộ dữ liệu huấn luyện.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27</a:t>
            </a:fld>
            <a:endParaRPr lang="en-US"/>
          </a:p>
        </p:txBody>
      </p:sp>
    </p:spTree>
    <p:extLst>
      <p:ext uri="{BB962C8B-B14F-4D97-AF65-F5344CB8AC3E}">
        <p14:creationId xmlns:p14="http://schemas.microsoft.com/office/powerpoint/2010/main" val="2272598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Quá trình đánh giá chất lượng âm thanh được chia làm hai loại: kiểm tra khách quan và kiểm tra chủ quan.</a:t>
            </a:r>
          </a:p>
          <a:p>
            <a:endParaRPr lang="vi-VN" dirty="0"/>
          </a:p>
          <a:p>
            <a:r>
              <a:rPr lang="vi-VN" dirty="0"/>
              <a:t>Đối với loại kiểm tra khách quan, con người là tiêu chuẩn đánh giá chất lượng. Những ng tiến hành kiểm thử sẽ dùng khảo sát hoặc các mô hình học sâu để dự đoán các đánh giá.</a:t>
            </a:r>
          </a:p>
          <a:p>
            <a:endParaRPr lang="vi-VN" dirty="0"/>
          </a:p>
          <a:p>
            <a:r>
              <a:rPr lang="vi-VN" dirty="0"/>
              <a:t>Ngc lại với cách kiểm tra chủ quan, ng kiểm thử sẽ sử dụng các mô hình thống kê và các mô phỏng giả lập để kiểm tra chất lượng của âm thanh.</a:t>
            </a:r>
          </a:p>
        </p:txBody>
      </p:sp>
      <p:sp>
        <p:nvSpPr>
          <p:cNvPr id="4" name="Slide Number Placeholder 3"/>
          <p:cNvSpPr>
            <a:spLocks noGrp="1"/>
          </p:cNvSpPr>
          <p:nvPr>
            <p:ph type="sldNum" sz="quarter" idx="5"/>
          </p:nvPr>
        </p:nvSpPr>
        <p:spPr/>
        <p:txBody>
          <a:bodyPr/>
          <a:lstStyle/>
          <a:p>
            <a:fld id="{45C6F4F3-6CDB-4DB4-ADE8-18197AEBEF36}" type="slidenum">
              <a:rPr lang="en-US" smtClean="0"/>
              <a:t>28</a:t>
            </a:fld>
            <a:endParaRPr lang="en-US"/>
          </a:p>
        </p:txBody>
      </p:sp>
    </p:spTree>
    <p:extLst>
      <p:ext uri="{BB962C8B-B14F-4D97-AF65-F5344CB8AC3E}">
        <p14:creationId xmlns:p14="http://schemas.microsoft.com/office/powerpoint/2010/main" val="165900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tiêu chuẩn để đánh giá âm thanh chủ quan được chia làm 2 tiêu chí chính: khả năng thấu hiểu và chất lượng âm thanh. </a:t>
            </a:r>
          </a:p>
          <a:p>
            <a:endParaRPr lang="vi-VN" dirty="0"/>
          </a:p>
          <a:p>
            <a:r>
              <a:rPr lang="vi-VN" dirty="0"/>
              <a:t>Khả năng thấu hiểu được dùng như một thước đo đo khả năng nghe hiểu của một người đối với một đoạn âm thanh</a:t>
            </a:r>
          </a:p>
          <a:p>
            <a:endParaRPr lang="vi-VN" dirty="0"/>
          </a:p>
          <a:p>
            <a:r>
              <a:rPr lang="vi-VN" dirty="0"/>
              <a:t>Và chất lượng âm thanh đại diện cho chất lượng của đoạn âm thanh nghe được.</a:t>
            </a:r>
          </a:p>
        </p:txBody>
      </p:sp>
      <p:sp>
        <p:nvSpPr>
          <p:cNvPr id="4" name="Slide Number Placeholder 3"/>
          <p:cNvSpPr>
            <a:spLocks noGrp="1"/>
          </p:cNvSpPr>
          <p:nvPr>
            <p:ph type="sldNum" sz="quarter" idx="5"/>
          </p:nvPr>
        </p:nvSpPr>
        <p:spPr/>
        <p:txBody>
          <a:bodyPr/>
          <a:lstStyle/>
          <a:p>
            <a:fld id="{45C6F4F3-6CDB-4DB4-ADE8-18197AEBEF36}" type="slidenum">
              <a:rPr lang="en-US" smtClean="0"/>
              <a:t>29</a:t>
            </a:fld>
            <a:endParaRPr lang="en-US"/>
          </a:p>
        </p:txBody>
      </p:sp>
    </p:spTree>
    <p:extLst>
      <p:ext uri="{BB962C8B-B14F-4D97-AF65-F5344CB8AC3E}">
        <p14:creationId xmlns:p14="http://schemas.microsoft.com/office/powerpoint/2010/main" val="204418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em sẽ bắt đầu với vấn đề của đề tài</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a:t>
            </a:fld>
            <a:endParaRPr lang="en-US"/>
          </a:p>
        </p:txBody>
      </p:sp>
    </p:spTree>
    <p:extLst>
      <p:ext uri="{BB962C8B-B14F-4D97-AF65-F5344CB8AC3E}">
        <p14:creationId xmlns:p14="http://schemas.microsoft.com/office/powerpoint/2010/main" val="240268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Chung quy lại, hầu hết các độ đo được sử dụng trong luận văn này đều cố gắng để quy đổi các giá trị của nó về theo thang đo Mean Opition Scores hay gọi tắt là MOS ngoại trừ STOI sẽ được em trình bày sau.</a:t>
            </a:r>
          </a:p>
          <a:p>
            <a:endParaRPr lang="vi-VN" dirty="0"/>
          </a:p>
          <a:p>
            <a:r>
              <a:rPr lang="vi-VN" dirty="0"/>
              <a:t>Thang đo MOS được chia thành 5 mức độ ứng với độ tốt của giọng nói và sự ảnh hưởng của nhiễu có tồn tại bên trong giọng nói.</a:t>
            </a:r>
          </a:p>
          <a:p>
            <a:endParaRPr lang="vi-VN" dirty="0"/>
          </a:p>
          <a:p>
            <a:r>
              <a:rPr lang="vi-VN" dirty="0"/>
              <a:t>Càng gần về 5, chất lượng giọng nói càng tốt và mức độ nhiễu càng nhẹ, và ngc lại càng về 1, chất lượng giọng nói càng tệ đi và mức độ nhiễu cũng vì đó mà tăng theo</a:t>
            </a:r>
          </a:p>
          <a:p>
            <a:endParaRPr lang="vi-VN" dirty="0"/>
          </a:p>
          <a:p>
            <a:r>
              <a:rPr lang="vi-VN" dirty="0"/>
              <a:t>Các mức độ này có thể được hiểu như trong bảng 3.2.</a:t>
            </a:r>
          </a:p>
        </p:txBody>
      </p:sp>
      <p:sp>
        <p:nvSpPr>
          <p:cNvPr id="4" name="Slide Number Placeholder 3"/>
          <p:cNvSpPr>
            <a:spLocks noGrp="1"/>
          </p:cNvSpPr>
          <p:nvPr>
            <p:ph type="sldNum" sz="quarter" idx="5"/>
          </p:nvPr>
        </p:nvSpPr>
        <p:spPr/>
        <p:txBody>
          <a:bodyPr/>
          <a:lstStyle/>
          <a:p>
            <a:fld id="{45C6F4F3-6CDB-4DB4-ADE8-18197AEBEF36}" type="slidenum">
              <a:rPr lang="en-US" smtClean="0"/>
              <a:t>30</a:t>
            </a:fld>
            <a:endParaRPr lang="en-US"/>
          </a:p>
        </p:txBody>
      </p:sp>
    </p:spTree>
    <p:extLst>
      <p:ext uri="{BB962C8B-B14F-4D97-AF65-F5344CB8AC3E}">
        <p14:creationId xmlns:p14="http://schemas.microsoft.com/office/powerpoint/2010/main" val="1975510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có dữ liệu, mô hình và hàm mất mát, em tiến hành huấn luyện mô hình và thu được kết quả. </a:t>
            </a:r>
          </a:p>
          <a:p>
            <a:endParaRPr lang="vi-VN" dirty="0"/>
          </a:p>
          <a:p>
            <a:r>
              <a:rPr lang="vi-VN" dirty="0"/>
              <a:t>So với mô hình đã có (ở đây em sử dụng DTLN làm mô hình so sánh), chỉ số STOI của mô hình em đạt được tương đương mô hình đã có (độ chênh lệch &lt; 2%).</a:t>
            </a:r>
          </a:p>
          <a:p>
            <a:endParaRPr lang="vi-VN" dirty="0"/>
          </a:p>
          <a:p>
            <a:r>
              <a:rPr lang="vi-VN" dirty="0"/>
              <a:t>Chỉ số STOI này mô phỏng lại cơ chế nghe của tai từ đó đánh giá sự tương đồng pearson lên kết quả, do đó khi giọng nói dự đoán càng tiến tới giọng nói sạch chỉ số STOI sẽ càng gần tới 1. </a:t>
            </a:r>
          </a:p>
          <a:p>
            <a:endParaRPr lang="vi-VN" dirty="0"/>
          </a:p>
          <a:p>
            <a:r>
              <a:rPr lang="vi-VN" dirty="0"/>
              <a:t>Tuy các chỉ số về chất lượng âm thanh (NBPESQ và WBPESQ) còn kém hơn nhưng ở chỉ số đo khả năng lọc nhiễu BAK, mô hình của em hơn hẳn mô hình đã có ở tất cả mức độ nhiễu trong khi ở một số mức độ nhiễu tầm trung tới thấp vẫn bảo toàn được toàn vẹn giọng nói (thông qua chỉ số SIG)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32</a:t>
            </a:fld>
            <a:endParaRPr lang="en-US"/>
          </a:p>
        </p:txBody>
      </p:sp>
    </p:spTree>
    <p:extLst>
      <p:ext uri="{BB962C8B-B14F-4D97-AF65-F5344CB8AC3E}">
        <p14:creationId xmlns:p14="http://schemas.microsoft.com/office/powerpoint/2010/main" val="909087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Nhờ vào sự tương đồng của tiếng Việt so với tiếng Anh mà chất lượng mô hình trên bộ kiểm thử tiếng việt đạt chỉ số cao nhất trong các thứ tiếng.</a:t>
            </a:r>
          </a:p>
          <a:p>
            <a:endParaRPr lang="vi-VN" dirty="0"/>
          </a:p>
          <a:p>
            <a:r>
              <a:rPr lang="vi-VN" dirty="0"/>
              <a:t>Tuy nhiên, với một số ngôn ngữ khác như tiếng Trung và tiếng Nhật, sự khác biệt về ngôn ngữ, giọng điệu, độ cao và lượng âm gây ra sự suy giảm khá nhiều về chất lượng của mô hình.</a:t>
            </a:r>
          </a:p>
          <a:p>
            <a:endParaRPr lang="vi-VN" dirty="0"/>
          </a:p>
          <a:p>
            <a:r>
              <a:rPr lang="vi-VN" dirty="0"/>
              <a:t>Cụ thể, 3 metrics .... Tiếng nhật đều ở vị trí thấp nhất trong các thứ tiếng, ở 2 metrics còn lại tiếng Trung ở vị trí thấp nhất.</a:t>
            </a:r>
          </a:p>
          <a:p>
            <a:endParaRPr lang="vi-VN" dirty="0"/>
          </a:p>
          <a:p>
            <a:r>
              <a:rPr lang="vi-VN" dirty="0"/>
              <a:t>Sự so sánh với các ngôn ngữ khác có thể được tìm thấy ở trang 121</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33</a:t>
            </a:fld>
            <a:endParaRPr lang="en-US"/>
          </a:p>
        </p:txBody>
      </p:sp>
    </p:spTree>
    <p:extLst>
      <p:ext uri="{BB962C8B-B14F-4D97-AF65-F5344CB8AC3E}">
        <p14:creationId xmlns:p14="http://schemas.microsoft.com/office/powerpoint/2010/main" val="27195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có một cái nhìn khách quan hơn nữa về khả năng lọc nhiễu của mô hình, em tiến hành so sánh với một số sản phẩm mã nguồn mở và cả sản phẩm thương mại. Kết quả em thu được khá giống với kết quả em thu được khi so sánh với mô hình đã có.</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34</a:t>
            </a:fld>
            <a:endParaRPr lang="en-US"/>
          </a:p>
        </p:txBody>
      </p:sp>
    </p:spTree>
    <p:extLst>
      <p:ext uri="{BB962C8B-B14F-4D97-AF65-F5344CB8AC3E}">
        <p14:creationId xmlns:p14="http://schemas.microsoft.com/office/powerpoint/2010/main" val="3041684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sau khi được huấn luyện sẽ được em tích hợp vào ứng dụng lọc nhiễu của em. Quá trình lọc nhiễu bên trong ứng dụng được mô tả như sau: ban đầu từ mic thật em thu được giọng nói lẫn tiếng ồn, giọng nói này sau khi đi qua đường ống lọc nhiễu của em sẽ trả về giọng nói đã được lọc, bỏ giọng nói này vào microphone ảo, các ứng dụng khác thông qua mic ảo này trả về kết quả cho người dùng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35</a:t>
            </a:fld>
            <a:endParaRPr lang="en-US"/>
          </a:p>
        </p:txBody>
      </p:sp>
    </p:spTree>
    <p:extLst>
      <p:ext uri="{BB962C8B-B14F-4D97-AF65-F5344CB8AC3E}">
        <p14:creationId xmlns:p14="http://schemas.microsoft.com/office/powerpoint/2010/main" val="1181457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Dễ thấy với sơ đồ hoạt động như trên, đường ống lọc nhiễu là thành phần chủ chốt để đảm bảo hệ thống có khả năng hoạt động trong thời gian thực. Do đó, em sẽ tiến hành đo đạc độ trễ của đường ống lọc nhiễu này. Kết quả thu được như bảng 4.4. Trong quá trình đo, em chia các trường hợp kiểm thử thành 3 loại có sử dụng google meet, đang ghi âm bằng ứng dụng của em và không sử dụng ứng dụng nào cả.</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36</a:t>
            </a:fld>
            <a:endParaRPr lang="en-US"/>
          </a:p>
        </p:txBody>
      </p:sp>
    </p:spTree>
    <p:extLst>
      <p:ext uri="{BB962C8B-B14F-4D97-AF65-F5344CB8AC3E}">
        <p14:creationId xmlns:p14="http://schemas.microsoft.com/office/powerpoint/2010/main" val="292744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38</a:t>
            </a:fld>
            <a:endParaRPr lang="en-US"/>
          </a:p>
        </p:txBody>
      </p:sp>
    </p:spTree>
    <p:extLst>
      <p:ext uri="{BB962C8B-B14F-4D97-AF65-F5344CB8AC3E}">
        <p14:creationId xmlns:p14="http://schemas.microsoft.com/office/powerpoint/2010/main" val="3483380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40</a:t>
            </a:fld>
            <a:endParaRPr lang="en-US"/>
          </a:p>
        </p:txBody>
      </p:sp>
    </p:spTree>
    <p:extLst>
      <p:ext uri="{BB962C8B-B14F-4D97-AF65-F5344CB8AC3E}">
        <p14:creationId xmlns:p14="http://schemas.microsoft.com/office/powerpoint/2010/main" val="2442202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41</a:t>
            </a:fld>
            <a:endParaRPr lang="en-US"/>
          </a:p>
        </p:txBody>
      </p:sp>
    </p:spTree>
    <p:extLst>
      <p:ext uri="{BB962C8B-B14F-4D97-AF65-F5344CB8AC3E}">
        <p14:creationId xmlns:p14="http://schemas.microsoft.com/office/powerpoint/2010/main" val="3025617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42</a:t>
            </a:fld>
            <a:endParaRPr lang="en-US"/>
          </a:p>
        </p:txBody>
      </p:sp>
    </p:spTree>
    <p:extLst>
      <p:ext uri="{BB962C8B-B14F-4D97-AF65-F5344CB8AC3E}">
        <p14:creationId xmlns:p14="http://schemas.microsoft.com/office/powerpoint/2010/main" val="170056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lâu, việc hoạt động nghe nhìn trực tuyến đã trở nên phổ biến đặc biệt trong tình hình dịch bệnh hiện nay. Nhưng các hoạt động này cũng rất dễ chịu ảnh hưởng từ các yếu tố môi trường đến từ người hoạt động trực tuyến, đặc biệt là tiếng ồn (nhiễu).</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a:t>
            </a:fld>
            <a:endParaRPr lang="en-US"/>
          </a:p>
        </p:txBody>
      </p:sp>
    </p:spTree>
    <p:extLst>
      <p:ext uri="{BB962C8B-B14F-4D97-AF65-F5344CB8AC3E}">
        <p14:creationId xmlns:p14="http://schemas.microsoft.com/office/powerpoint/2010/main" val="1967409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Là một đề tài mang tính ứng dụng nên việc thiết kế và ứng dụng mô hình vào hệ thống sẽ được em chú trọng. Trong quá trình thực hiện đề tài này, em gặp một số các thách thức như sau: về mô hình, ngoài việc phải đảm bảo chất lượng ......</a:t>
            </a:r>
          </a:p>
        </p:txBody>
      </p:sp>
      <p:sp>
        <p:nvSpPr>
          <p:cNvPr id="4" name="Slide Number Placeholder 3"/>
          <p:cNvSpPr>
            <a:spLocks noGrp="1"/>
          </p:cNvSpPr>
          <p:nvPr>
            <p:ph type="sldNum" sz="quarter" idx="5"/>
          </p:nvPr>
        </p:nvSpPr>
        <p:spPr/>
        <p:txBody>
          <a:bodyPr/>
          <a:lstStyle/>
          <a:p>
            <a:fld id="{45C6F4F3-6CDB-4DB4-ADE8-18197AEBEF36}" type="slidenum">
              <a:rPr lang="en-US" smtClean="0"/>
              <a:t>43</a:t>
            </a:fld>
            <a:endParaRPr lang="en-US"/>
          </a:p>
        </p:txBody>
      </p:sp>
    </p:spTree>
    <p:extLst>
      <p:ext uri="{BB962C8B-B14F-4D97-AF65-F5344CB8AC3E}">
        <p14:creationId xmlns:p14="http://schemas.microsoft.com/office/powerpoint/2010/main" val="2515880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44</a:t>
            </a:fld>
            <a:endParaRPr lang="en-US"/>
          </a:p>
        </p:txBody>
      </p:sp>
    </p:spTree>
    <p:extLst>
      <p:ext uri="{BB962C8B-B14F-4D97-AF65-F5344CB8AC3E}">
        <p14:creationId xmlns:p14="http://schemas.microsoft.com/office/powerpoint/2010/main" val="3117023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45</a:t>
            </a:fld>
            <a:endParaRPr lang="en-US"/>
          </a:p>
        </p:txBody>
      </p:sp>
    </p:spTree>
    <p:extLst>
      <p:ext uri="{BB962C8B-B14F-4D97-AF65-F5344CB8AC3E}">
        <p14:creationId xmlns:p14="http://schemas.microsoft.com/office/powerpoint/2010/main" val="1523653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Xuất phát từ việc tai người không cảm nhận tần số của âm theo tuyến tính, bằng nhiều nghiên cứu, người ta chỉ ra được, cảm nhận của tai có thể được mô phỏng lại bằng một đường hình dạng log như trong hình được gọi là tần số Mel. Để thuận tiện hơn trong tính toán, người ta lấy cố định các khoảng trong tần số Mel từ đó quy đổi lại về tần số Hz. Các tam giác biểu thị cho trọng số của các tần số tương ứng khi được tổng hợp lại. Một dãy các tam giác như vậy được gọi là Mel filter bank.</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46</a:t>
            </a:fld>
            <a:endParaRPr lang="en-US"/>
          </a:p>
        </p:txBody>
      </p:sp>
    </p:spTree>
    <p:extLst>
      <p:ext uri="{BB962C8B-B14F-4D97-AF65-F5344CB8AC3E}">
        <p14:creationId xmlns:p14="http://schemas.microsoft.com/office/powerpoint/2010/main" val="24104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có thể mô phỏng lại được sự cảm nhận của tai đối với âm đầu vào, &lt;tên&gt; được gọi là STOI sử dụng điều này để ước lượng của khả năng nghe hiểu theo của một âm đối với tai người. STOI được tính toán bằng 2 bước chính: chuyển đổi tần số và tính toán correlation.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47</a:t>
            </a:fld>
            <a:endParaRPr lang="en-US"/>
          </a:p>
        </p:txBody>
      </p:sp>
    </p:spTree>
    <p:extLst>
      <p:ext uri="{BB962C8B-B14F-4D97-AF65-F5344CB8AC3E}">
        <p14:creationId xmlns:p14="http://schemas.microsoft.com/office/powerpoint/2010/main" val="4088623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bước đầu tiên, các âm ở tần số thường Hz được chuyển sang dạng độ nhạy cảm với tần số, có nhiều loại tần số có thể được sử dụng ở bước này, như Bark filter, để dễ hình dung em sẽ sử dụng tần số mel để tính toán ở bước này. Các âm có tần số càng thấp, sự nhảy cảm của tai ngươi đối với âm đó càng cao, nên một số chỗ màu vàng ở các âm thấp được scale rộng trong khi các giá trị ở âm cao hơn bị nén lại như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48</a:t>
            </a:fld>
            <a:endParaRPr lang="en-US"/>
          </a:p>
        </p:txBody>
      </p:sp>
    </p:spTree>
    <p:extLst>
      <p:ext uri="{BB962C8B-B14F-4D97-AF65-F5344CB8AC3E}">
        <p14:creationId xmlns:p14="http://schemas.microsoft.com/office/powerpoint/2010/main" val="967198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chuyển cả 2 âm cần so sánh sang dạng tần số Mel, bước cuối cùng là tính toán sự hệ số tương tự pearson hay chỉ cố correlation giữa âm đã được chuyển này. Quá trình tính toán này đã được đơn giản hóa nhằm mục đích trình bày, quá trình tính toán chi tiết của độ đo này được em trình bày trong LVTN trang 48</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49</a:t>
            </a:fld>
            <a:endParaRPr lang="en-US"/>
          </a:p>
        </p:txBody>
      </p:sp>
    </p:spTree>
    <p:extLst>
      <p:ext uri="{BB962C8B-B14F-4D97-AF65-F5344CB8AC3E}">
        <p14:creationId xmlns:p14="http://schemas.microsoft.com/office/powerpoint/2010/main" val="3363134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đánh giá tiêu chí về chất lượng âm thanh, em chọn metrics PESQ. Xuất phát từ việc một âm thanh khi truyền đi thông qua môi trường mạng sẽ bị mất mát các gói tin, hay bị nhiễm các nhiễu điện từ xuất hiện bên trong dây dẫn.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50</a:t>
            </a:fld>
            <a:endParaRPr lang="en-US"/>
          </a:p>
        </p:txBody>
      </p:sp>
    </p:spTree>
    <p:extLst>
      <p:ext uri="{BB962C8B-B14F-4D97-AF65-F5344CB8AC3E}">
        <p14:creationId xmlns:p14="http://schemas.microsoft.com/office/powerpoint/2010/main" val="555919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PESQ đánh giá hai yếu tố ảnh hưởng với độ quan trọng khác nhau thông qua việc tính toán gián đoạn D_t(k). Thông qua đó, độ gián đoạn d_sym và d_asym, tổng hợp lại và trả về kết quả cho PESQ. Việc tính toán các chỉ số d_sym và d_asym này khá phức tạp nên em sẽ ko trình bày chi tiết ở đây.</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51</a:t>
            </a:fld>
            <a:endParaRPr lang="en-US"/>
          </a:p>
        </p:txBody>
      </p:sp>
    </p:spTree>
    <p:extLst>
      <p:ext uri="{BB962C8B-B14F-4D97-AF65-F5344CB8AC3E}">
        <p14:creationId xmlns:p14="http://schemas.microsoft.com/office/powerpoint/2010/main" val="3716936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có thể có một cái nhìn bao quát hơn về phản ứng của người nghe sau khi nghe một đoạn âm thanh đã được lọc. Em tìm hiểu độ đo thứ 3 là DNSMOS. Độ đo này mô phỏng lại việc một người sau khi nghe đoạn âm thanh sẽ đánh giá nó như thế nào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52</a:t>
            </a:fld>
            <a:endParaRPr lang="en-US"/>
          </a:p>
        </p:txBody>
      </p:sp>
    </p:spTree>
    <p:extLst>
      <p:ext uri="{BB962C8B-B14F-4D97-AF65-F5344CB8AC3E}">
        <p14:creationId xmlns:p14="http://schemas.microsoft.com/office/powerpoint/2010/main" val="2471113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hiểu rõ hơn vấn đề, gọi x(t) là âm thanh sạch được người hoạt động trực tuyến nói ra và n(t) là tiếng ồn đến từ môi trường xung quanh người đang hoạt động. Âm thanh được phát ra từ các nguồn riêng biệt sau đó được tổng hợp lại tại microphone của máy tính dưới dạng tổng của hai âm thanh trên.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a:t>
            </a:fld>
            <a:endParaRPr lang="en-US"/>
          </a:p>
        </p:txBody>
      </p:sp>
    </p:spTree>
    <p:extLst>
      <p:ext uri="{BB962C8B-B14F-4D97-AF65-F5344CB8AC3E}">
        <p14:creationId xmlns:p14="http://schemas.microsoft.com/office/powerpoint/2010/main" val="36609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kết quả thu được bằng survey và bằngcách tiếp cận học sâu, DNSMOS sử dụng một mô hình để dự đoán ra 3 kết quả đánh giá âm thanh bao gồm:</a:t>
            </a:r>
          </a:p>
          <a:p>
            <a:pPr marL="171450" indent="-171450">
              <a:buFontTx/>
              <a:buChar char="-"/>
            </a:pPr>
            <a:r>
              <a:rPr lang="vi-VN" dirty="0"/>
              <a:t>Chất lượng giọng nói SIG</a:t>
            </a:r>
          </a:p>
          <a:p>
            <a:pPr marL="171450" indent="-171450">
              <a:buFontTx/>
              <a:buChar char="-"/>
            </a:pPr>
            <a:r>
              <a:rPr lang="vi-VN" dirty="0"/>
              <a:t>Chất lượng lọc nhiễu BAK</a:t>
            </a:r>
          </a:p>
          <a:p>
            <a:pPr marL="171450" indent="-171450">
              <a:buFontTx/>
              <a:buChar char="-"/>
            </a:pPr>
            <a:r>
              <a:rPr lang="vi-VN" dirty="0"/>
              <a:t>Chất lượng chung OVR</a:t>
            </a:r>
          </a:p>
          <a:p>
            <a:pPr marL="171450" indent="-171450">
              <a:buFontTx/>
              <a:buChar char="-"/>
            </a:pPr>
            <a:endParaRPr lang="vi-VN" dirty="0"/>
          </a:p>
          <a:p>
            <a:pPr marL="0" indent="0">
              <a:buFontTx/>
              <a:buNone/>
            </a:pPr>
            <a:r>
              <a:rPr lang="vi-VN" dirty="0"/>
              <a:t>Trong luận văn này, em sẽ chủ yếu tập trung vào hai độ đo SIG và BAK để đánh giá mô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53</a:t>
            </a:fld>
            <a:endParaRPr lang="en-US"/>
          </a:p>
        </p:txBody>
      </p:sp>
    </p:spTree>
    <p:extLst>
      <p:ext uri="{BB962C8B-B14F-4D97-AF65-F5344CB8AC3E}">
        <p14:creationId xmlns:p14="http://schemas.microsoft.com/office/powerpoint/2010/main" val="50283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Vậy bài toán của đề tài này chính là từ âm thanh được tổng hợp y(t), sau khi đi qua một mô hình học sâu em sẽ thu được giọng nói mới mà mô hình của em dự đoán là giọng nói xhat(t)</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6</a:t>
            </a:fld>
            <a:endParaRPr lang="en-US"/>
          </a:p>
        </p:txBody>
      </p:sp>
    </p:spTree>
    <p:extLst>
      <p:ext uri="{BB962C8B-B14F-4D97-AF65-F5344CB8AC3E}">
        <p14:creationId xmlns:p14="http://schemas.microsoft.com/office/powerpoint/2010/main" val="278524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Mục tiêu chính là làm sao cho giá trị của giọng nói dự đoán này gần với giọng nói sạch nhất có thể. Hay nói cách khác tiếng ồn có trong âm ghi nhận </a:t>
            </a:r>
            <a:r>
              <a:rPr lang="vi-VN"/>
              <a:t>được ban đầu sẽ bị loại bỏ.</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7</a:t>
            </a:fld>
            <a:endParaRPr lang="en-US"/>
          </a:p>
        </p:txBody>
      </p:sp>
    </p:spTree>
    <p:extLst>
      <p:ext uri="{BB962C8B-B14F-4D97-AF65-F5344CB8AC3E}">
        <p14:creationId xmlns:p14="http://schemas.microsoft.com/office/powerpoint/2010/main" val="183820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Dễ thấy, trong môi trường thực tế, tồn tại rất nhiều các loại tiếng ồn (nhiễu) khác nhau do đó em sẽ tiến hành thu hẹp phạm vi thực hiện của đề tài này. Sau khi thực hiện khảo sát tiếng ồn trên 18 người với đối tượng sinh viên, em chọn ra 6 loại nhiễu phổ biến nhất (được người khảo sát đánh giá) và từ 6 loại nhiễu này, em chọn ra các nhiễu cụ thể cho từng loại được thể hiện ở bảng 1.1.</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8</a:t>
            </a:fld>
            <a:endParaRPr lang="en-US"/>
          </a:p>
        </p:txBody>
      </p:sp>
    </p:spTree>
    <p:extLst>
      <p:ext uri="{BB962C8B-B14F-4D97-AF65-F5344CB8AC3E}">
        <p14:creationId xmlns:p14="http://schemas.microsoft.com/office/powerpoint/2010/main" val="153625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đề tài này, em kì vọng 2 kết quả chính. </a:t>
            </a:r>
          </a:p>
          <a:p>
            <a:endParaRPr lang="vi-VN" dirty="0"/>
          </a:p>
          <a:p>
            <a:r>
              <a:rPr lang="vi-VN" dirty="0"/>
              <a:t>Về nghiên cứu, em kì vọng mình sẽ đề xuất được mô hình học sâu có khả năng lọc nhiễu tốt mà vẫn đảm bảo được chất lượng âm thanh sau khi lọc và một hàm mất mát để phục vụ cho việc huấn luyện mô hình này (chi tiết sẽ được em trình bày ở phần đề xuất). Và về phía ứng dụng mô hình, em kì vọng mình sẽ hiện thực được một ứng dụng có khả năng hoạt động thời gian thực ổn định với các máy có cấu hình tương đối thấp.</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9</a:t>
            </a:fld>
            <a:endParaRPr lang="en-US"/>
          </a:p>
        </p:txBody>
      </p:sp>
    </p:spTree>
    <p:extLst>
      <p:ext uri="{BB962C8B-B14F-4D97-AF65-F5344CB8AC3E}">
        <p14:creationId xmlns:p14="http://schemas.microsoft.com/office/powerpoint/2010/main" val="1091310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45890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2366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baseline="0" dirty="0">
                <a:solidFill>
                  <a:schemeClr val="accent1"/>
                </a:solidFill>
              </a:rPr>
              <a:t>NATIONAL UNIVERSITY OF HO CHI MINH CITY</a:t>
            </a:r>
          </a:p>
          <a:p>
            <a:pPr algn="ctr"/>
            <a:r>
              <a:rPr lang="en-US" sz="1600" b="1" baseline="0" dirty="0">
                <a:solidFill>
                  <a:schemeClr val="accent1">
                    <a:lumMod val="50000"/>
                  </a:schemeClr>
                </a:solidFill>
              </a:rPr>
              <a:t>UNIVERSITY OF TECHNOLOGY</a:t>
            </a:r>
            <a:endParaRPr lang="en-US" sz="1600" b="1" dirty="0">
              <a:solidFill>
                <a:schemeClr val="accent1">
                  <a:lumMod val="50000"/>
                </a:schemeClr>
              </a:solidFill>
            </a:endParaRPr>
          </a:p>
        </p:txBody>
      </p:sp>
    </p:spTree>
    <p:extLst>
      <p:ext uri="{BB962C8B-B14F-4D97-AF65-F5344CB8AC3E}">
        <p14:creationId xmlns:p14="http://schemas.microsoft.com/office/powerpoint/2010/main" val="270674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49" r:id="rId3"/>
    <p:sldLayoutId id="2147483650" r:id="rId4"/>
    <p:sldLayoutId id="2147483661" r:id="rId5"/>
  </p:sldLayoutIdLst>
  <p:hf hdr="0" ft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64" r:id="rId1"/>
    <p:sldLayoutId id="2147483663" r:id="rId2"/>
  </p:sldLayoutIdLst>
  <p:hf hdr="0" ft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jpg"/><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6.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jp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63.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github.com/AlDanial/cloc"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70.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jpg"/><Relationship Id="rId7"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jpg"/><Relationship Id="rId7"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ocs.google.com/forms/d/1p_3ndm-ggG1ezMbWb1KGSpMHOOcWZ_zSfcOy1XKsnjI"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14" name="Title 6">
            <a:extLst>
              <a:ext uri="{FF2B5EF4-FFF2-40B4-BE49-F238E27FC236}">
                <a16:creationId xmlns:a16="http://schemas.microsoft.com/office/drawing/2014/main" id="{80E51A9F-EAF7-4890-BF8C-FF5314C99DE2}"/>
              </a:ext>
            </a:extLst>
          </p:cNvPr>
          <p:cNvSpPr>
            <a:spLocks noGrp="1"/>
          </p:cNvSpPr>
          <p:nvPr>
            <p:ph type="ctrTitle"/>
          </p:nvPr>
        </p:nvSpPr>
        <p:spPr>
          <a:xfrm>
            <a:off x="57754" y="1761854"/>
            <a:ext cx="12192000" cy="1445651"/>
          </a:xfrm>
        </p:spPr>
        <p:txBody>
          <a:bodyPr>
            <a:normAutofit fontScale="90000"/>
          </a:bodyPr>
          <a:lstStyle/>
          <a:p>
            <a:r>
              <a:rPr lang="vi-VN" sz="5400" b="0" dirty="0">
                <a:latin typeface="+mn-lt"/>
              </a:rPr>
              <a:t>Giảm nhiễu tiếng ồn</a:t>
            </a:r>
            <a:br>
              <a:rPr lang="vi-VN" sz="5400" b="0" dirty="0">
                <a:latin typeface="+mn-lt"/>
              </a:rPr>
            </a:br>
            <a:r>
              <a:rPr lang="vi-VN" sz="5400" b="0" dirty="0">
                <a:latin typeface="+mn-lt"/>
              </a:rPr>
              <a:t>bằng học sâu</a:t>
            </a:r>
            <a:endParaRPr lang="en-US" sz="5400" b="0" dirty="0">
              <a:latin typeface="+mn-lt"/>
            </a:endParaRPr>
          </a:p>
        </p:txBody>
      </p:sp>
      <p:sp>
        <p:nvSpPr>
          <p:cNvPr id="15" name="Subtitle 7">
            <a:extLst>
              <a:ext uri="{FF2B5EF4-FFF2-40B4-BE49-F238E27FC236}">
                <a16:creationId xmlns:a16="http://schemas.microsoft.com/office/drawing/2014/main" id="{940F50AD-3C44-44F2-8E57-510545A5EDE5}"/>
              </a:ext>
            </a:extLst>
          </p:cNvPr>
          <p:cNvSpPr>
            <a:spLocks noGrp="1"/>
          </p:cNvSpPr>
          <p:nvPr>
            <p:ph type="subTitle" idx="1"/>
          </p:nvPr>
        </p:nvSpPr>
        <p:spPr>
          <a:xfrm>
            <a:off x="1581754" y="3214610"/>
            <a:ext cx="9144000" cy="619755"/>
          </a:xfrm>
        </p:spPr>
        <p:txBody>
          <a:bodyPr>
            <a:normAutofit/>
          </a:bodyPr>
          <a:lstStyle/>
          <a:p>
            <a:r>
              <a:rPr lang="en-US" sz="3200" b="0" dirty="0">
                <a:latin typeface="Arial" panose="020B0604020202020204" pitchFamily="34" charset="0"/>
                <a:cs typeface="Arial" panose="020B0604020202020204" pitchFamily="34" charset="0"/>
              </a:rPr>
              <a:t>Deep Noise Reduction</a:t>
            </a:r>
            <a:endParaRPr lang="en-US" sz="3200" dirty="0">
              <a:latin typeface="Arial" panose="020B0604020202020204" pitchFamily="34" charset="0"/>
              <a:cs typeface="Arial" panose="020B0604020202020204" pitchFamily="34" charset="0"/>
            </a:endParaRPr>
          </a:p>
        </p:txBody>
      </p:sp>
      <p:sp>
        <p:nvSpPr>
          <p:cNvPr id="17" name="Subtitle 7">
            <a:extLst>
              <a:ext uri="{FF2B5EF4-FFF2-40B4-BE49-F238E27FC236}">
                <a16:creationId xmlns:a16="http://schemas.microsoft.com/office/drawing/2014/main" id="{FD85941A-A07E-48FD-B0C1-09B539D1011A}"/>
              </a:ext>
            </a:extLst>
          </p:cNvPr>
          <p:cNvSpPr txBox="1">
            <a:spLocks/>
          </p:cNvSpPr>
          <p:nvPr/>
        </p:nvSpPr>
        <p:spPr>
          <a:xfrm>
            <a:off x="1524000" y="1285442"/>
            <a:ext cx="9144000" cy="479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lumMod val="50000"/>
                </a:schemeClr>
              </a:buClr>
              <a:buSzPct val="150000"/>
              <a:buFont typeface="Calibri" panose="020F050202020403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1pPr>
            <a:lvl2pPr marL="457200" indent="0" algn="ctr" defTabSz="914400" rtl="0" eaLnBrk="1" latinLnBrk="0" hangingPunct="1">
              <a:lnSpc>
                <a:spcPct val="90000"/>
              </a:lnSpc>
              <a:spcBef>
                <a:spcPts val="500"/>
              </a:spcBef>
              <a:buClr>
                <a:schemeClr val="accent1">
                  <a:lumMod val="75000"/>
                </a:schemeClr>
              </a:buClr>
              <a:buSzPct val="150000"/>
              <a:buFont typeface="Calibri" panose="020F050202020403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2pPr>
            <a:lvl3pPr marL="914400" indent="0" algn="ctr"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3pPr>
            <a:lvl4pPr marL="1371600" indent="0" algn="ctr"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4pPr>
            <a:lvl5pPr marL="1828800" indent="0" algn="ctr" defTabSz="914400" rtl="0" eaLnBrk="1" latinLnBrk="0" hangingPunct="1">
              <a:lnSpc>
                <a:spcPct val="90000"/>
              </a:lnSpc>
              <a:spcBef>
                <a:spcPts val="500"/>
              </a:spcBef>
              <a:buClr>
                <a:schemeClr val="accent1"/>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latin typeface="+mn-lt"/>
              </a:rPr>
              <a:t>BÁO CÁO LUẬN VĂN TỐT NGHIỆP</a:t>
            </a:r>
            <a:endParaRPr lang="en-US" dirty="0">
              <a:latin typeface="+mn-lt"/>
            </a:endParaRPr>
          </a:p>
        </p:txBody>
      </p:sp>
      <p:graphicFrame>
        <p:nvGraphicFramePr>
          <p:cNvPr id="8" name="Table 4">
            <a:extLst>
              <a:ext uri="{FF2B5EF4-FFF2-40B4-BE49-F238E27FC236}">
                <a16:creationId xmlns:a16="http://schemas.microsoft.com/office/drawing/2014/main" id="{C6BEFCE4-A03F-4B0C-9DDF-88378DDBC75E}"/>
              </a:ext>
            </a:extLst>
          </p:cNvPr>
          <p:cNvGraphicFramePr>
            <a:graphicFrameLocks noGrp="1"/>
          </p:cNvGraphicFramePr>
          <p:nvPr>
            <p:extLst>
              <p:ext uri="{D42A27DB-BD31-4B8C-83A1-F6EECF244321}">
                <p14:modId xmlns:p14="http://schemas.microsoft.com/office/powerpoint/2010/main" val="592874159"/>
              </p:ext>
            </p:extLst>
          </p:nvPr>
        </p:nvGraphicFramePr>
        <p:xfrm>
          <a:off x="4257532" y="3969388"/>
          <a:ext cx="3792444" cy="2595880"/>
        </p:xfrm>
        <a:graphic>
          <a:graphicData uri="http://schemas.openxmlformats.org/drawingml/2006/table">
            <a:tbl>
              <a:tblPr firstRow="1" bandRow="1">
                <a:tableStyleId>{5C22544A-7EE6-4342-B048-85BDC9FD1C3A}</a:tableStyleId>
              </a:tblPr>
              <a:tblGrid>
                <a:gridCol w="1044304">
                  <a:extLst>
                    <a:ext uri="{9D8B030D-6E8A-4147-A177-3AD203B41FA5}">
                      <a16:colId xmlns:a16="http://schemas.microsoft.com/office/drawing/2014/main" val="2568771198"/>
                    </a:ext>
                  </a:extLst>
                </a:gridCol>
                <a:gridCol w="2748140">
                  <a:extLst>
                    <a:ext uri="{9D8B030D-6E8A-4147-A177-3AD203B41FA5}">
                      <a16:colId xmlns:a16="http://schemas.microsoft.com/office/drawing/2014/main" val="156227258"/>
                    </a:ext>
                  </a:extLst>
                </a:gridCol>
              </a:tblGrid>
              <a:tr h="370840">
                <a:tc>
                  <a:txBody>
                    <a:bodyPr/>
                    <a:lstStyle/>
                    <a:p>
                      <a:r>
                        <a:rPr lang="vi-VN" b="1" dirty="0">
                          <a:solidFill>
                            <a:sysClr val="windowText" lastClr="000000"/>
                          </a:solidFill>
                          <a:latin typeface="Calibri" panose="020F0502020204030204" pitchFamily="34" charset="0"/>
                          <a:cs typeface="Calibri" panose="020F0502020204030204" pitchFamily="34" charset="0"/>
                        </a:rPr>
                        <a:t>Hội đồng</a:t>
                      </a:r>
                      <a:endParaRPr lang="en-US" b="1"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vi-VN" b="0" dirty="0">
                          <a:solidFill>
                            <a:sysClr val="windowText" lastClr="000000"/>
                          </a:solidFill>
                          <a:latin typeface="Calibri" panose="020F0502020204030204" pitchFamily="34" charset="0"/>
                          <a:cs typeface="Calibri" panose="020F0502020204030204" pitchFamily="34" charset="0"/>
                        </a:rPr>
                        <a:t>Khoa học Máy tính</a:t>
                      </a:r>
                      <a:endParaRPr lang="en-US" b="0"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542687286"/>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GVHD</a:t>
                      </a:r>
                    </a:p>
                  </a:txBody>
                  <a:tcPr>
                    <a:noFill/>
                  </a:tcPr>
                </a:tc>
                <a:tc>
                  <a:txBody>
                    <a:bodyPr/>
                    <a:lstStyle/>
                    <a:p>
                      <a:r>
                        <a:rPr lang="en-US" b="0" dirty="0">
                          <a:solidFill>
                            <a:sysClr val="windowText" lastClr="000000"/>
                          </a:solidFill>
                          <a:latin typeface="Calibri" panose="020F0502020204030204" pitchFamily="34" charset="0"/>
                          <a:cs typeface="Calibri" panose="020F0502020204030204" pitchFamily="34" charset="0"/>
                        </a:rPr>
                        <a:t>TS. </a:t>
                      </a:r>
                      <a:r>
                        <a:rPr lang="en-US" b="0" dirty="0" err="1">
                          <a:solidFill>
                            <a:sysClr val="windowText" lastClr="000000"/>
                          </a:solidFill>
                          <a:latin typeface="Calibri" panose="020F0502020204030204" pitchFamily="34" charset="0"/>
                          <a:cs typeface="Calibri" panose="020F0502020204030204" pitchFamily="34" charset="0"/>
                        </a:rPr>
                        <a:t>Nguyễn</a:t>
                      </a:r>
                      <a:r>
                        <a:rPr lang="en-US" b="0" dirty="0">
                          <a:solidFill>
                            <a:sysClr val="windowText" lastClr="000000"/>
                          </a:solidFill>
                          <a:latin typeface="Calibri" panose="020F0502020204030204" pitchFamily="34" charset="0"/>
                          <a:cs typeface="Calibri" panose="020F0502020204030204" pitchFamily="34" charset="0"/>
                        </a:rPr>
                        <a:t> An </a:t>
                      </a:r>
                      <a:r>
                        <a:rPr lang="en-US" b="0" dirty="0" err="1">
                          <a:solidFill>
                            <a:sysClr val="windowText" lastClr="000000"/>
                          </a:solidFill>
                          <a:latin typeface="Calibri" panose="020F0502020204030204" pitchFamily="34" charset="0"/>
                          <a:cs typeface="Calibri" panose="020F0502020204030204" pitchFamily="34" charset="0"/>
                        </a:rPr>
                        <a:t>Kh</a:t>
                      </a:r>
                      <a:r>
                        <a:rPr lang="vi-VN" b="0" dirty="0">
                          <a:solidFill>
                            <a:sysClr val="windowText" lastClr="000000"/>
                          </a:solidFill>
                          <a:latin typeface="Calibri" panose="020F0502020204030204" pitchFamily="34" charset="0"/>
                          <a:cs typeface="Calibri" panose="020F0502020204030204" pitchFamily="34" charset="0"/>
                        </a:rPr>
                        <a:t>ư</a:t>
                      </a:r>
                      <a:r>
                        <a:rPr lang="en-US" b="0" dirty="0" err="1">
                          <a:solidFill>
                            <a:sysClr val="windowText" lastClr="000000"/>
                          </a:solidFill>
                          <a:latin typeface="Calibri" panose="020F0502020204030204" pitchFamily="34" charset="0"/>
                          <a:cs typeface="Calibri" panose="020F0502020204030204" pitchFamily="34" charset="0"/>
                        </a:rPr>
                        <a:t>ơng</a:t>
                      </a:r>
                      <a:endParaRPr lang="en-US" b="0"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2593646074"/>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TS.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Tiến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Thịnh</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3505330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Tấn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Đức</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43944785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a:t>
                      </a:r>
                      <a:r>
                        <a:rPr lang="vi-VN"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Hữu</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Hồng</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Huy</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64122413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GVPB</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ThS</a:t>
                      </a:r>
                      <a:r>
                        <a:rPr lang="en-US" dirty="0">
                          <a:solidFill>
                            <a:sysClr val="windowText" lastClr="000000"/>
                          </a:solidFill>
                          <a:latin typeface="Calibri" panose="020F0502020204030204" pitchFamily="34" charset="0"/>
                          <a:cs typeface="Calibri" panose="020F0502020204030204" pitchFamily="34" charset="0"/>
                        </a:rPr>
                        <a:t>.</a:t>
                      </a:r>
                      <a:r>
                        <a:rPr lang="vi-VN" dirty="0">
                          <a:solidFill>
                            <a:sysClr val="windowText" lastClr="000000"/>
                          </a:solidFill>
                          <a:latin typeface="Calibri" panose="020F0502020204030204" pitchFamily="34" charset="0"/>
                          <a:cs typeface="Calibri" panose="020F0502020204030204" pitchFamily="34" charset="0"/>
                        </a:rPr>
                        <a:t> Mai Xuân Toàn</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24482916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SVTH</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Long </a:t>
                      </a:r>
                      <a:r>
                        <a:rPr lang="en-US" dirty="0" err="1">
                          <a:solidFill>
                            <a:sysClr val="windowText" lastClr="000000"/>
                          </a:solidFill>
                          <a:latin typeface="Calibri" panose="020F0502020204030204" pitchFamily="34" charset="0"/>
                          <a:cs typeface="Calibri" panose="020F0502020204030204" pitchFamily="34" charset="0"/>
                        </a:rPr>
                        <a:t>Vũ</a:t>
                      </a:r>
                      <a:r>
                        <a:rPr lang="en-US" dirty="0">
                          <a:solidFill>
                            <a:sysClr val="windowText" lastClr="000000"/>
                          </a:solidFill>
                          <a:latin typeface="Calibri" panose="020F0502020204030204" pitchFamily="34" charset="0"/>
                          <a:cs typeface="Calibri" panose="020F0502020204030204" pitchFamily="34" charset="0"/>
                        </a:rPr>
                        <a:t> - 1814816</a:t>
                      </a:r>
                    </a:p>
                  </a:txBody>
                  <a:tcPr>
                    <a:noFill/>
                  </a:tcPr>
                </a:tc>
                <a:extLst>
                  <a:ext uri="{0D108BD9-81ED-4DB2-BD59-A6C34878D82A}">
                    <a16:rowId xmlns:a16="http://schemas.microsoft.com/office/drawing/2014/main" val="1009928115"/>
                  </a:ext>
                </a:extLst>
              </a:tr>
            </a:tbl>
          </a:graphicData>
        </a:graphic>
      </p:graphicFrame>
    </p:spTree>
    <p:extLst>
      <p:ext uri="{BB962C8B-B14F-4D97-AF65-F5344CB8AC3E}">
        <p14:creationId xmlns:p14="http://schemas.microsoft.com/office/powerpoint/2010/main" val="141768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2</a:t>
            </a:r>
            <a:r>
              <a:rPr lang="en-US" dirty="0">
                <a:latin typeface="Calibri Light" panose="020F0302020204030204" pitchFamily="34" charset="0"/>
                <a:cs typeface="Calibri Light" panose="020F0302020204030204" pitchFamily="34" charset="0"/>
              </a:rPr>
              <a:t>. </a:t>
            </a:r>
            <a:r>
              <a:rPr lang="vi-VN" dirty="0">
                <a:latin typeface="Calibri Light" panose="020F0302020204030204" pitchFamily="34" charset="0"/>
                <a:cs typeface="Calibri Light" panose="020F0302020204030204" pitchFamily="34" charset="0"/>
              </a:rPr>
              <a:t>Các nghiên cứu liên quan</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CC9BF9D9-4026-4755-8AFC-BFB3B88C56BD}"/>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10</a:t>
            </a:fld>
            <a:endParaRPr lang="en-US"/>
          </a:p>
        </p:txBody>
      </p:sp>
    </p:spTree>
    <p:extLst>
      <p:ext uri="{BB962C8B-B14F-4D97-AF65-F5344CB8AC3E}">
        <p14:creationId xmlns:p14="http://schemas.microsoft.com/office/powerpoint/2010/main" val="389663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p:pic>
        <p:nvPicPr>
          <p:cNvPr id="3" name="Picture 2" descr="Chart, histogram&#10;&#10;Description automatically generated">
            <a:extLst>
              <a:ext uri="{FF2B5EF4-FFF2-40B4-BE49-F238E27FC236}">
                <a16:creationId xmlns:a16="http://schemas.microsoft.com/office/drawing/2014/main" id="{CC7D9CB6-6BBB-459A-8DC6-D45238CA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539551"/>
            <a:ext cx="3433667" cy="2575250"/>
          </a:xfrm>
          <a:prstGeom prst="rect">
            <a:avLst/>
          </a:prstGeom>
        </p:spPr>
      </p:pic>
      <p:pic>
        <p:nvPicPr>
          <p:cNvPr id="8" name="Picture 7" descr="Chart, line chart&#10;&#10;Description automatically generated">
            <a:extLst>
              <a:ext uri="{FF2B5EF4-FFF2-40B4-BE49-F238E27FC236}">
                <a16:creationId xmlns:a16="http://schemas.microsoft.com/office/drawing/2014/main" id="{0D33C550-F185-46F1-B4B6-55F2AF722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279145"/>
            <a:ext cx="3433667" cy="2575250"/>
          </a:xfrm>
          <a:prstGeom prst="rect">
            <a:avLst/>
          </a:prstGeom>
        </p:spPr>
      </p:pic>
      <p:pic>
        <p:nvPicPr>
          <p:cNvPr id="10" name="Picture 9" descr="Chart, histogram&#10;&#10;Description automatically generated">
            <a:extLst>
              <a:ext uri="{FF2B5EF4-FFF2-40B4-BE49-F238E27FC236}">
                <a16:creationId xmlns:a16="http://schemas.microsoft.com/office/drawing/2014/main" id="{7C5C6994-A918-4391-A0C7-D9693BB32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5534" y="2668554"/>
            <a:ext cx="3433668" cy="2575251"/>
          </a:xfrm>
          <a:prstGeom prst="rect">
            <a:avLst/>
          </a:prstGeom>
        </p:spPr>
      </p:pic>
      <p:pic>
        <p:nvPicPr>
          <p:cNvPr id="14" name="Picture 13" descr="Chart, histogram&#10;&#10;Description automatically generated">
            <a:extLst>
              <a:ext uri="{FF2B5EF4-FFF2-40B4-BE49-F238E27FC236}">
                <a16:creationId xmlns:a16="http://schemas.microsoft.com/office/drawing/2014/main" id="{447DC4D2-1D11-41D4-A72D-8147887453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8332" y="2668553"/>
            <a:ext cx="3433668" cy="2575251"/>
          </a:xfrm>
          <a:prstGeom prst="rect">
            <a:avLst/>
          </a:prstGeom>
        </p:spPr>
      </p:pic>
      <p:sp>
        <p:nvSpPr>
          <p:cNvPr id="15" name="Left Brace 14">
            <a:extLst>
              <a:ext uri="{FF2B5EF4-FFF2-40B4-BE49-F238E27FC236}">
                <a16:creationId xmlns:a16="http://schemas.microsoft.com/office/drawing/2014/main" id="{F4103144-E74C-4551-80EA-622ECF776279}"/>
              </a:ext>
            </a:extLst>
          </p:cNvPr>
          <p:cNvSpPr/>
          <p:nvPr/>
        </p:nvSpPr>
        <p:spPr>
          <a:xfrm rot="5400000">
            <a:off x="8576715" y="171796"/>
            <a:ext cx="234819" cy="475869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CAF731-D7CC-4F4B-A0F3-F6B45BD0450C}"/>
                  </a:ext>
                </a:extLst>
              </p:cNvPr>
              <p:cNvSpPr txBox="1"/>
              <p:nvPr/>
            </p:nvSpPr>
            <p:spPr>
              <a:xfrm>
                <a:off x="6146015" y="1228958"/>
                <a:ext cx="5386374" cy="1099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e>
                      </m:d>
                      <m:r>
                        <a:rPr lang="en-US" sz="3200" b="0" i="1" smtClean="0">
                          <a:latin typeface="Cambria Math" panose="02040503050406030204" pitchFamily="18" charset="0"/>
                        </a:rPr>
                        <m:t>=</m:t>
                      </m:r>
                      <m:nary>
                        <m:naryPr>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𝑇</m:t>
                          </m:r>
                        </m:sub>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𝑥</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𝑑𝑡</m:t>
                          </m:r>
                        </m:e>
                      </m:nary>
                    </m:oMath>
                  </m:oMathPara>
                </a14:m>
                <a:endParaRPr lang="en-US" sz="3200" dirty="0"/>
              </a:p>
            </p:txBody>
          </p:sp>
        </mc:Choice>
        <mc:Fallback xmlns="">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6146015" y="1228958"/>
                <a:ext cx="5386374" cy="10992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EF5D4F-F95D-4E5E-83C8-D7316BA8C493}"/>
                  </a:ext>
                </a:extLst>
              </p:cNvPr>
              <p:cNvSpPr txBox="1"/>
              <p:nvPr/>
            </p:nvSpPr>
            <p:spPr>
              <a:xfrm>
                <a:off x="73534" y="2406943"/>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0" name="TextBox 19">
                <a:extLst>
                  <a:ext uri="{FF2B5EF4-FFF2-40B4-BE49-F238E27FC236}">
                    <a16:creationId xmlns:a16="http://schemas.microsoft.com/office/drawing/2014/main" id="{32EF5D4F-F95D-4E5E-83C8-D7316BA8C493}"/>
                  </a:ext>
                </a:extLst>
              </p:cNvPr>
              <p:cNvSpPr txBox="1">
                <a:spLocks noRot="1" noChangeAspect="1" noMove="1" noResize="1" noEditPoints="1" noAdjustHandles="1" noChangeArrowheads="1" noChangeShapeType="1" noTextEdit="1"/>
              </p:cNvSpPr>
              <p:nvPr/>
            </p:nvSpPr>
            <p:spPr>
              <a:xfrm>
                <a:off x="73534" y="2406943"/>
                <a:ext cx="764663"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B43CEF-ABB7-4C66-A046-1DB854106962}"/>
                  </a:ext>
                </a:extLst>
              </p:cNvPr>
              <p:cNvSpPr txBox="1"/>
              <p:nvPr/>
            </p:nvSpPr>
            <p:spPr>
              <a:xfrm>
                <a:off x="73534" y="5142924"/>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79B43CEF-ABB7-4C66-A046-1DB854106962}"/>
                  </a:ext>
                </a:extLst>
              </p:cNvPr>
              <p:cNvSpPr txBox="1">
                <a:spLocks noRot="1" noChangeAspect="1" noMove="1" noResize="1" noEditPoints="1" noAdjustHandles="1" noChangeArrowheads="1" noChangeShapeType="1" noTextEdit="1"/>
              </p:cNvSpPr>
              <p:nvPr/>
            </p:nvSpPr>
            <p:spPr>
              <a:xfrm>
                <a:off x="73534" y="5142924"/>
                <a:ext cx="764663"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9D3453-CCB1-4AC1-BBB1-3411B48370DE}"/>
                  </a:ext>
                </a:extLst>
              </p:cNvPr>
              <p:cNvSpPr txBox="1"/>
              <p:nvPr/>
            </p:nvSpPr>
            <p:spPr>
              <a:xfrm>
                <a:off x="5584626" y="5243804"/>
                <a:ext cx="32545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𝑔</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oMath>
                  </m:oMathPara>
                </a14:m>
                <a:endParaRPr lang="en-US" sz="2800" dirty="0"/>
              </a:p>
            </p:txBody>
          </p:sp>
        </mc:Choice>
        <mc:Fallback xmlns="">
          <p:sp>
            <p:nvSpPr>
              <p:cNvPr id="22" name="TextBox 21">
                <a:extLst>
                  <a:ext uri="{FF2B5EF4-FFF2-40B4-BE49-F238E27FC236}">
                    <a16:creationId xmlns:a16="http://schemas.microsoft.com/office/drawing/2014/main" id="{059D3453-CCB1-4AC1-BBB1-3411B48370DE}"/>
                  </a:ext>
                </a:extLst>
              </p:cNvPr>
              <p:cNvSpPr txBox="1">
                <a:spLocks noRot="1" noChangeAspect="1" noMove="1" noResize="1" noEditPoints="1" noAdjustHandles="1" noChangeArrowheads="1" noChangeShapeType="1" noTextEdit="1"/>
              </p:cNvSpPr>
              <p:nvPr/>
            </p:nvSpPr>
            <p:spPr>
              <a:xfrm>
                <a:off x="5584626" y="5243804"/>
                <a:ext cx="325457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654827-2D1A-4DB7-9E2A-7D985BB45C0D}"/>
                  </a:ext>
                </a:extLst>
              </p:cNvPr>
              <p:cNvSpPr txBox="1"/>
              <p:nvPr/>
            </p:nvSpPr>
            <p:spPr>
              <a:xfrm>
                <a:off x="10151962" y="5243804"/>
                <a:ext cx="81233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CC654827-2D1A-4DB7-9E2A-7D985BB45C0D}"/>
                  </a:ext>
                </a:extLst>
              </p:cNvPr>
              <p:cNvSpPr txBox="1">
                <a:spLocks noRot="1" noChangeAspect="1" noMove="1" noResize="1" noEditPoints="1" noAdjustHandles="1" noChangeArrowheads="1" noChangeShapeType="1" noTextEdit="1"/>
              </p:cNvSpPr>
              <p:nvPr/>
            </p:nvSpPr>
            <p:spPr>
              <a:xfrm>
                <a:off x="10151962" y="5243804"/>
                <a:ext cx="812339" cy="523220"/>
              </a:xfrm>
              <a:prstGeom prst="rect">
                <a:avLst/>
              </a:prstGeom>
              <a:blipFill>
                <a:blip r:embed="rId1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D7B2D7E-1B04-4BBB-8F02-D1DD416CFBE0}"/>
              </a:ext>
            </a:extLst>
          </p:cNvPr>
          <p:cNvSpPr>
            <a:spLocks noGrp="1"/>
          </p:cNvSpPr>
          <p:nvPr>
            <p:ph type="sldNum" sz="quarter" idx="12"/>
          </p:nvPr>
        </p:nvSpPr>
        <p:spPr/>
        <p:txBody>
          <a:bodyPr/>
          <a:lstStyle/>
          <a:p>
            <a:fld id="{1880F96C-824F-4C37-99B8-7E149B40C9DC}" type="slidenum">
              <a:rPr lang="en-US" smtClean="0"/>
              <a:pPr/>
              <a:t>11</a:t>
            </a:fld>
            <a:endParaRPr lang="en-US"/>
          </a:p>
        </p:txBody>
      </p:sp>
      <p:sp>
        <p:nvSpPr>
          <p:cNvPr id="16" name="Arrow: Down 15">
            <a:extLst>
              <a:ext uri="{FF2B5EF4-FFF2-40B4-BE49-F238E27FC236}">
                <a16:creationId xmlns:a16="http://schemas.microsoft.com/office/drawing/2014/main" id="{D9C13527-497D-437E-A311-3CECBFD6B2DA}"/>
              </a:ext>
            </a:extLst>
          </p:cNvPr>
          <p:cNvSpPr/>
          <p:nvPr/>
        </p:nvSpPr>
        <p:spPr>
          <a:xfrm rot="14403061">
            <a:off x="4384551" y="4169957"/>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D58600A5-E0B4-448C-BBAD-42B358D16B16}"/>
              </a:ext>
            </a:extLst>
          </p:cNvPr>
          <p:cNvSpPr/>
          <p:nvPr/>
        </p:nvSpPr>
        <p:spPr>
          <a:xfrm rot="18345625">
            <a:off x="4397349" y="2792692"/>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034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CAF731-D7CC-4F4B-A0F3-F6B45BD0450C}"/>
                  </a:ext>
                </a:extLst>
              </p:cNvPr>
              <p:cNvSpPr txBox="1"/>
              <p:nvPr/>
            </p:nvSpPr>
            <p:spPr>
              <a:xfrm>
                <a:off x="3709865" y="1918740"/>
                <a:ext cx="4772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m:rPr>
                          <m:sty m:val="p"/>
                        </m:rPr>
                        <a:rPr lang="vi-VN" sz="3200" i="1">
                          <a:latin typeface="Cambria Math" panose="02040503050406030204" pitchFamily="18" charset="0"/>
                        </a:rPr>
                        <m:t>argmin</m:t>
                      </m:r>
                      <m:r>
                        <a:rPr lang="en-US" sz="3200" b="0" i="1" smtClean="0">
                          <a:latin typeface="Cambria Math" panose="02040503050406030204" pitchFamily="18" charset="0"/>
                        </a:rPr>
                        <m:t> </m:t>
                      </m:r>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𝑔</m:t>
                      </m:r>
                      <m:r>
                        <a:rPr lang="en-US" sz="3200" b="0" i="1" smtClean="0">
                          <a:latin typeface="Cambria Math" panose="02040503050406030204" pitchFamily="18" charset="0"/>
                        </a:rPr>
                        <m:t>, </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3709865" y="1918740"/>
                <a:ext cx="4772270" cy="584775"/>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6687982-4523-4980-A545-114D983DC44B}"/>
              </a:ext>
            </a:extLst>
          </p:cNvPr>
          <p:cNvCxnSpPr/>
          <p:nvPr/>
        </p:nvCxnSpPr>
        <p:spPr>
          <a:xfrm>
            <a:off x="6096000" y="2768367"/>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180AAF-ACA6-4B53-ABFC-79B06F98943F}"/>
              </a:ext>
            </a:extLst>
          </p:cNvPr>
          <p:cNvSpPr txBox="1"/>
          <p:nvPr/>
        </p:nvSpPr>
        <p:spPr>
          <a:xfrm>
            <a:off x="1255552" y="2666734"/>
            <a:ext cx="4840448" cy="3662541"/>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nhanh</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yêu cầu thấp</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Hiệu quả cao</a:t>
            </a:r>
            <a:endParaRPr lang="en-US" sz="32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79C5F26-C4F7-49A1-803A-350EC9F53B88}"/>
              </a:ext>
            </a:extLst>
          </p:cNvPr>
          <p:cNvSpPr txBox="1"/>
          <p:nvPr/>
        </p:nvSpPr>
        <p:spPr>
          <a:xfrm>
            <a:off x="6915807" y="2664696"/>
            <a:ext cx="4840448" cy="267765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lvl="1"/>
            <a:r>
              <a:rPr lang="vi-VN" sz="3200" dirty="0">
                <a:latin typeface="Calibri" panose="020F0502020204030204" pitchFamily="34" charset="0"/>
                <a:cs typeface="Calibri" panose="020F0502020204030204" pitchFamily="34" charset="0"/>
              </a:rPr>
              <a:t>Chỉ hiệu quả cho loại </a:t>
            </a:r>
            <a:r>
              <a:rPr lang="vi-VN" sz="3200" dirty="0">
                <a:solidFill>
                  <a:srgbClr val="FF0000"/>
                </a:solidFill>
                <a:latin typeface="Calibri" panose="020F0502020204030204" pitchFamily="34" charset="0"/>
                <a:cs typeface="Calibri" panose="020F0502020204030204" pitchFamily="34" charset="0"/>
              </a:rPr>
              <a:t>nhiễu có spectrum </a:t>
            </a:r>
          </a:p>
          <a:p>
            <a:pPr lvl="1"/>
            <a:r>
              <a:rPr lang="vi-VN" sz="3200" dirty="0">
                <a:solidFill>
                  <a:srgbClr val="FF0000"/>
                </a:solidFill>
                <a:latin typeface="Calibri" panose="020F0502020204030204" pitchFamily="34" charset="0"/>
                <a:cs typeface="Calibri" panose="020F0502020204030204" pitchFamily="34" charset="0"/>
              </a:rPr>
              <a:t>ít biến đổi</a:t>
            </a:r>
            <a:r>
              <a:rPr lang="vi-VN" sz="3200" dirty="0">
                <a:latin typeface="Calibri" panose="020F0502020204030204" pitchFamily="34" charset="0"/>
                <a:cs typeface="Calibri" panose="020F0502020204030204" pitchFamily="34" charset="0"/>
              </a:rPr>
              <a:t> theo thời gian</a:t>
            </a:r>
            <a:endParaRPr lang="vi-VN" sz="3200"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14272B4-E981-468D-8D27-F3A25B5F24CE}"/>
              </a:ext>
            </a:extLst>
          </p:cNvPr>
          <p:cNvSpPr>
            <a:spLocks noGrp="1"/>
          </p:cNvSpPr>
          <p:nvPr>
            <p:ph type="sldNum" sz="quarter" idx="12"/>
          </p:nvPr>
        </p:nvSpPr>
        <p:spPr/>
        <p:txBody>
          <a:bodyPr/>
          <a:lstStyle/>
          <a:p>
            <a:fld id="{1880F96C-824F-4C37-99B8-7E149B40C9DC}" type="slidenum">
              <a:rPr lang="en-US" smtClean="0"/>
              <a:pPr/>
              <a:t>12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7F669E-FAEC-4D7B-9C00-28DAAD6DEBDD}"/>
                  </a:ext>
                </a:extLst>
              </p:cNvPr>
              <p:cNvSpPr txBox="1"/>
              <p:nvPr/>
            </p:nvSpPr>
            <p:spPr>
              <a:xfrm>
                <a:off x="5719760" y="2306677"/>
                <a:ext cx="8198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en-US" sz="2400" dirty="0"/>
              </a:p>
            </p:txBody>
          </p:sp>
        </mc:Choice>
        <mc:Fallback xmlns="">
          <p:sp>
            <p:nvSpPr>
              <p:cNvPr id="3" name="TextBox 2">
                <a:extLst>
                  <a:ext uri="{FF2B5EF4-FFF2-40B4-BE49-F238E27FC236}">
                    <a16:creationId xmlns:a16="http://schemas.microsoft.com/office/drawing/2014/main" id="{167F669E-FAEC-4D7B-9C00-28DAAD6DEBDD}"/>
                  </a:ext>
                </a:extLst>
              </p:cNvPr>
              <p:cNvSpPr txBox="1">
                <a:spLocks noRot="1" noChangeAspect="1" noMove="1" noResize="1" noEditPoints="1" noAdjustHandles="1" noChangeArrowheads="1" noChangeShapeType="1" noTextEdit="1"/>
              </p:cNvSpPr>
              <p:nvPr/>
            </p:nvSpPr>
            <p:spPr>
              <a:xfrm>
                <a:off x="5719760" y="2306677"/>
                <a:ext cx="819807" cy="461665"/>
              </a:xfrm>
              <a:prstGeom prst="rect">
                <a:avLst/>
              </a:prstGeom>
              <a:blipFill>
                <a:blip r:embed="rId5"/>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26851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dùng học sâu</a:t>
            </a:r>
            <a:endParaRPr lang="en-US" b="0" dirty="0">
              <a:latin typeface="Calibri" panose="020F0502020204030204" pitchFamily="34" charset="0"/>
              <a:cs typeface="Calibri" panose="020F0502020204030204" pitchFamily="34" charset="0"/>
            </a:endParaRPr>
          </a:p>
        </p:txBody>
      </p:sp>
      <p:sp>
        <p:nvSpPr>
          <p:cNvPr id="7" name="Content Placeholder 6"/>
          <p:cNvSpPr>
            <a:spLocks noGrp="1"/>
          </p:cNvSpPr>
          <p:nvPr>
            <p:ph idx="1"/>
          </p:nvPr>
        </p:nvSpPr>
        <p:spPr/>
        <p:txBody>
          <a:bodyPr/>
          <a:lstStyle/>
          <a:p>
            <a:r>
              <a:rPr lang="en-US" dirty="0">
                <a:latin typeface="Calibri" panose="020F0502020204030204" pitchFamily="34" charset="0"/>
                <a:cs typeface="Calibri" panose="020F0502020204030204" pitchFamily="34" charset="0"/>
              </a:rPr>
              <a:t>Mask</a:t>
            </a:r>
            <a:r>
              <a:rPr lang="vi-VN" dirty="0">
                <a:latin typeface="Calibri" panose="020F0502020204030204" pitchFamily="34" charset="0"/>
                <a:cs typeface="Calibri" panose="020F0502020204030204" pitchFamily="34" charset="0"/>
              </a:rPr>
              <a:t> số thực trên miền tần số thời gian</a:t>
            </a:r>
          </a:p>
          <a:p>
            <a:pPr marL="457200" lvl="1" indent="0">
              <a:buNone/>
            </a:pPr>
            <a:r>
              <a:rPr lang="vi-VN" dirty="0">
                <a:latin typeface="Calibri" panose="020F0502020204030204" pitchFamily="34" charset="0"/>
                <a:cs typeface="Calibri" panose="020F0502020204030204" pitchFamily="34" charset="0"/>
              </a:rPr>
              <a:t>Dual signal Transformation LSTM (DTLN) [1]</a:t>
            </a:r>
          </a:p>
          <a:p>
            <a:pPr lvl="1"/>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Mask số phức trên miền tần số thời gian</a:t>
            </a:r>
          </a:p>
          <a:p>
            <a:pPr marL="457200" lvl="1" indent="0">
              <a:buNone/>
            </a:pPr>
            <a:r>
              <a:rPr lang="vi-VN" dirty="0">
                <a:latin typeface="Calibri" panose="020F0502020204030204" pitchFamily="34" charset="0"/>
                <a:cs typeface="Calibri" panose="020F0502020204030204" pitchFamily="34" charset="0"/>
              </a:rPr>
              <a:t>Full band Sub band Fusion Model (FullSubNet) [2]</a:t>
            </a: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0664928-C6B0-4A02-8CBF-01CDCC2F3A41}"/>
              </a:ext>
            </a:extLst>
          </p:cNvPr>
          <p:cNvSpPr txBox="1"/>
          <p:nvPr/>
        </p:nvSpPr>
        <p:spPr>
          <a:xfrm>
            <a:off x="838200" y="4695980"/>
            <a:ext cx="9748706" cy="1754326"/>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1</a:t>
            </a:r>
            <a:r>
              <a:rPr lang="vi-VN"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Westhausen</a:t>
            </a:r>
            <a:r>
              <a:rPr lang="en-US" i="1"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endParaRPr lang="vi-VN" i="1" dirty="0">
              <a:latin typeface="Calibri" panose="020F0502020204030204" pitchFamily="34" charset="0"/>
              <a:cs typeface="Calibri" panose="020F0502020204030204" pitchFamily="34" charset="0"/>
            </a:endParaRPr>
          </a:p>
          <a:p>
            <a:endParaRPr lang="vi-VN" i="1"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2</a:t>
            </a:r>
            <a:r>
              <a:rPr lang="vi-VN"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Hao, X., </a:t>
            </a:r>
            <a:r>
              <a:rPr lang="en-US" i="1" dirty="0" err="1">
                <a:latin typeface="Calibri" panose="020F0502020204030204" pitchFamily="34" charset="0"/>
                <a:cs typeface="Calibri" panose="020F0502020204030204" pitchFamily="34" charset="0"/>
              </a:rPr>
              <a:t>Su</a:t>
            </a:r>
            <a:r>
              <a:rPr lang="en-US" i="1" dirty="0">
                <a:latin typeface="Calibri" panose="020F0502020204030204" pitchFamily="34" charset="0"/>
                <a:cs typeface="Calibri" panose="020F0502020204030204" pitchFamily="34" charset="0"/>
              </a:rPr>
              <a:t>, X., </a:t>
            </a:r>
            <a:r>
              <a:rPr lang="en-US" i="1" dirty="0" err="1">
                <a:latin typeface="Calibri" panose="020F0502020204030204" pitchFamily="34" charset="0"/>
                <a:cs typeface="Calibri" panose="020F0502020204030204" pitchFamily="34" charset="0"/>
              </a:rPr>
              <a:t>Horaud</a:t>
            </a:r>
            <a:r>
              <a:rPr lang="en-US" i="1" dirty="0">
                <a:latin typeface="Calibri" panose="020F0502020204030204" pitchFamily="34" charset="0"/>
                <a:cs typeface="Calibri" panose="020F0502020204030204" pitchFamily="34" charset="0"/>
              </a:rPr>
              <a:t>, R., &amp; Li, X. (2021, June). </a:t>
            </a:r>
            <a:r>
              <a:rPr lang="en-US" i="1" dirty="0" err="1">
                <a:latin typeface="Calibri" panose="020F0502020204030204" pitchFamily="34" charset="0"/>
                <a:cs typeface="Calibri" panose="020F0502020204030204" pitchFamily="34" charset="0"/>
              </a:rPr>
              <a:t>FullSubNet</a:t>
            </a:r>
            <a:r>
              <a:rPr lang="en-US" i="1" dirty="0">
                <a:latin typeface="Calibri" panose="020F0502020204030204" pitchFamily="34" charset="0"/>
                <a:cs typeface="Calibri" panose="020F0502020204030204" pitchFamily="34" charset="0"/>
              </a:rPr>
              <a:t>: A Full-Band and Sub-Band Fusion Model for Real-Time Single-Channel Speech Enhancement. In ICASSP 2021-2021 IEEE International Conference on Acoustics, Speech and Signal Processing (ICASSP) (pp. 6633-6637). IEEE.</a:t>
            </a:r>
          </a:p>
        </p:txBody>
      </p:sp>
      <p:cxnSp>
        <p:nvCxnSpPr>
          <p:cNvPr id="4" name="Straight Connector 3">
            <a:extLst>
              <a:ext uri="{FF2B5EF4-FFF2-40B4-BE49-F238E27FC236}">
                <a16:creationId xmlns:a16="http://schemas.microsoft.com/office/drawing/2014/main" id="{E2C92249-17B7-427F-B3B0-C1C2427C4AC4}"/>
              </a:ext>
            </a:extLst>
          </p:cNvPr>
          <p:cNvCxnSpPr/>
          <p:nvPr/>
        </p:nvCxnSpPr>
        <p:spPr>
          <a:xfrm>
            <a:off x="838200" y="4588778"/>
            <a:ext cx="6946783" cy="0"/>
          </a:xfrm>
          <a:prstGeom prst="line">
            <a:avLst/>
          </a:prstGeom>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13</a:t>
            </a:fld>
            <a:endParaRPr lang="en-US"/>
          </a:p>
        </p:txBody>
      </p:sp>
    </p:spTree>
    <p:extLst>
      <p:ext uri="{BB962C8B-B14F-4D97-AF65-F5344CB8AC3E}">
        <p14:creationId xmlns:p14="http://schemas.microsoft.com/office/powerpoint/2010/main" val="32277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Masking trong cách tiếp cận học sâu</a:t>
            </a:r>
            <a:endParaRPr lang="en-US" b="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14</a:t>
            </a:fld>
            <a:endParaRPr lang="en-US"/>
          </a:p>
        </p:txBody>
      </p:sp>
      <p:pic>
        <p:nvPicPr>
          <p:cNvPr id="9" name="Picture 2" descr="TF Representations and Masking — Open-Source Tools &amp; Data for Music Source  Separation">
            <a:extLst>
              <a:ext uri="{FF2B5EF4-FFF2-40B4-BE49-F238E27FC236}">
                <a16:creationId xmlns:a16="http://schemas.microsoft.com/office/drawing/2014/main" id="{6E025F1A-3275-435C-B998-1C8890A771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4" t="19256" r="69843" b="6055"/>
          <a:stretch/>
        </p:blipFill>
        <p:spPr bwMode="auto">
          <a:xfrm>
            <a:off x="1671012" y="1634742"/>
            <a:ext cx="3262930" cy="20828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F Representations and Masking — Open-Source Tools &amp; Data for Music Source  Separation">
            <a:extLst>
              <a:ext uri="{FF2B5EF4-FFF2-40B4-BE49-F238E27FC236}">
                <a16:creationId xmlns:a16="http://schemas.microsoft.com/office/drawing/2014/main" id="{1D272E16-0950-44E6-91C0-8F01610DBD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212" t="19256" r="36194" b="6055"/>
          <a:stretch/>
        </p:blipFill>
        <p:spPr bwMode="auto">
          <a:xfrm>
            <a:off x="1671012" y="4302644"/>
            <a:ext cx="3262930" cy="20673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F Representations and Masking — Open-Source Tools &amp; Data for Music Source  Separation">
            <a:extLst>
              <a:ext uri="{FF2B5EF4-FFF2-40B4-BE49-F238E27FC236}">
                <a16:creationId xmlns:a16="http://schemas.microsoft.com/office/drawing/2014/main" id="{D9A8D8B9-2A40-431A-9FEF-F2930C179F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027" t="19256" r="1540" b="6055"/>
          <a:stretch/>
        </p:blipFill>
        <p:spPr bwMode="auto">
          <a:xfrm>
            <a:off x="6635983" y="2636447"/>
            <a:ext cx="4758575" cy="3031405"/>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A4B0BCE3-CFD7-4575-9814-A760DFB0B40B}"/>
              </a:ext>
            </a:extLst>
          </p:cNvPr>
          <p:cNvSpPr/>
          <p:nvPr/>
        </p:nvSpPr>
        <p:spPr>
          <a:xfrm rot="14403061">
            <a:off x="5544765" y="4169957"/>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Arrow: Down 12">
            <a:extLst>
              <a:ext uri="{FF2B5EF4-FFF2-40B4-BE49-F238E27FC236}">
                <a16:creationId xmlns:a16="http://schemas.microsoft.com/office/drawing/2014/main" id="{DC00202C-4ED4-441A-9441-E2E832865E13}"/>
              </a:ext>
            </a:extLst>
          </p:cNvPr>
          <p:cNvSpPr/>
          <p:nvPr/>
        </p:nvSpPr>
        <p:spPr>
          <a:xfrm rot="18345625">
            <a:off x="5557563" y="2792692"/>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20568B4-DF12-41C9-93E4-81F411F4F050}"/>
              </a:ext>
            </a:extLst>
          </p:cNvPr>
          <p:cNvSpPr txBox="1"/>
          <p:nvPr/>
        </p:nvSpPr>
        <p:spPr>
          <a:xfrm>
            <a:off x="2451872" y="3717639"/>
            <a:ext cx="1701209" cy="400110"/>
          </a:xfrm>
          <a:prstGeom prst="rect">
            <a:avLst/>
          </a:prstGeom>
          <a:noFill/>
        </p:spPr>
        <p:txBody>
          <a:bodyPr wrap="square" rtlCol="0">
            <a:spAutoFit/>
          </a:bodyPr>
          <a:lstStyle/>
          <a:p>
            <a:pPr algn="ctr"/>
            <a:r>
              <a:rPr lang="vi-VN" sz="2000" dirty="0"/>
              <a:t>Mask</a:t>
            </a:r>
            <a:endParaRPr lang="en-US" sz="2000" dirty="0"/>
          </a:p>
        </p:txBody>
      </p:sp>
      <p:sp>
        <p:nvSpPr>
          <p:cNvPr id="15" name="TextBox 14">
            <a:extLst>
              <a:ext uri="{FF2B5EF4-FFF2-40B4-BE49-F238E27FC236}">
                <a16:creationId xmlns:a16="http://schemas.microsoft.com/office/drawing/2014/main" id="{C7A07EB6-7BD4-4A43-991E-8AB197C643AB}"/>
              </a:ext>
            </a:extLst>
          </p:cNvPr>
          <p:cNvSpPr txBox="1"/>
          <p:nvPr/>
        </p:nvSpPr>
        <p:spPr>
          <a:xfrm>
            <a:off x="2152035" y="6369996"/>
            <a:ext cx="2300882" cy="400110"/>
          </a:xfrm>
          <a:prstGeom prst="rect">
            <a:avLst/>
          </a:prstGeom>
          <a:noFill/>
        </p:spPr>
        <p:txBody>
          <a:bodyPr wrap="square" rtlCol="0">
            <a:spAutoFit/>
          </a:bodyPr>
          <a:lstStyle/>
          <a:p>
            <a:pPr algn="ctr"/>
            <a:r>
              <a:rPr lang="vi-VN" sz="2000" dirty="0"/>
              <a:t>Âm thanh</a:t>
            </a:r>
            <a:endParaRPr lang="en-US" sz="2000" dirty="0"/>
          </a:p>
        </p:txBody>
      </p:sp>
      <p:sp>
        <p:nvSpPr>
          <p:cNvPr id="16" name="TextBox 15">
            <a:extLst>
              <a:ext uri="{FF2B5EF4-FFF2-40B4-BE49-F238E27FC236}">
                <a16:creationId xmlns:a16="http://schemas.microsoft.com/office/drawing/2014/main" id="{7267F665-60FD-4787-A51F-D275DC61A647}"/>
              </a:ext>
            </a:extLst>
          </p:cNvPr>
          <p:cNvSpPr txBox="1"/>
          <p:nvPr/>
        </p:nvSpPr>
        <p:spPr>
          <a:xfrm>
            <a:off x="7133231" y="5668551"/>
            <a:ext cx="3764078" cy="400110"/>
          </a:xfrm>
          <a:prstGeom prst="rect">
            <a:avLst/>
          </a:prstGeom>
          <a:noFill/>
        </p:spPr>
        <p:txBody>
          <a:bodyPr wrap="square" rtlCol="0">
            <a:spAutoFit/>
          </a:bodyPr>
          <a:lstStyle/>
          <a:p>
            <a:pPr algn="ctr"/>
            <a:r>
              <a:rPr lang="vi-VN" sz="2000" dirty="0"/>
              <a:t>Âm thanh sau khi nhân mask</a:t>
            </a:r>
            <a:endParaRPr lang="en-US" sz="2000" dirty="0"/>
          </a:p>
        </p:txBody>
      </p:sp>
      <p:cxnSp>
        <p:nvCxnSpPr>
          <p:cNvPr id="18" name="Straight Connector 17">
            <a:extLst>
              <a:ext uri="{FF2B5EF4-FFF2-40B4-BE49-F238E27FC236}">
                <a16:creationId xmlns:a16="http://schemas.microsoft.com/office/drawing/2014/main" id="{A7B6AC99-3D79-447E-B2EE-EB2B1FA67E23}"/>
              </a:ext>
            </a:extLst>
          </p:cNvPr>
          <p:cNvCxnSpPr/>
          <p:nvPr/>
        </p:nvCxnSpPr>
        <p:spPr>
          <a:xfrm>
            <a:off x="7846828" y="2477386"/>
            <a:ext cx="0" cy="3190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AF234C-160E-4B53-83C6-C75382BAF0FD}"/>
              </a:ext>
            </a:extLst>
          </p:cNvPr>
          <p:cNvCxnSpPr/>
          <p:nvPr/>
        </p:nvCxnSpPr>
        <p:spPr>
          <a:xfrm>
            <a:off x="9041219" y="2477386"/>
            <a:ext cx="0" cy="3190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99818F-A7E7-423E-A690-6FEC91883336}"/>
              </a:ext>
            </a:extLst>
          </p:cNvPr>
          <p:cNvCxnSpPr/>
          <p:nvPr/>
        </p:nvCxnSpPr>
        <p:spPr>
          <a:xfrm>
            <a:off x="10193079" y="2522516"/>
            <a:ext cx="0" cy="31904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FC485D-EA88-472C-B55C-5F21C9826E01}"/>
              </a:ext>
            </a:extLst>
          </p:cNvPr>
          <p:cNvCxnSpPr/>
          <p:nvPr/>
        </p:nvCxnSpPr>
        <p:spPr>
          <a:xfrm>
            <a:off x="6635983" y="3407734"/>
            <a:ext cx="48790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2CB76A-3561-4EEA-896E-7C7733168E56}"/>
              </a:ext>
            </a:extLst>
          </p:cNvPr>
          <p:cNvCxnSpPr/>
          <p:nvPr/>
        </p:nvCxnSpPr>
        <p:spPr>
          <a:xfrm>
            <a:off x="6601680" y="4115976"/>
            <a:ext cx="48790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09CF43-08D4-43D6-8E22-0E6D2E971D4F}"/>
              </a:ext>
            </a:extLst>
          </p:cNvPr>
          <p:cNvCxnSpPr/>
          <p:nvPr/>
        </p:nvCxnSpPr>
        <p:spPr>
          <a:xfrm>
            <a:off x="6601680" y="4853166"/>
            <a:ext cx="48790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99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Mô hình Dual signal Transformation LSTM [1]</a:t>
            </a:r>
            <a:endParaRPr lang="en-US" b="0" dirty="0">
              <a:latin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CA914DB9-DA24-4F5B-97DE-796D1A20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710" y="1536566"/>
            <a:ext cx="3393580" cy="4679701"/>
          </a:xfrm>
          <a:prstGeom prst="rect">
            <a:avLst/>
          </a:prstGeom>
        </p:spPr>
      </p:pic>
      <p:sp>
        <p:nvSpPr>
          <p:cNvPr id="2" name="Rectangle: Rounded Corners 1">
            <a:extLst>
              <a:ext uri="{FF2B5EF4-FFF2-40B4-BE49-F238E27FC236}">
                <a16:creationId xmlns:a16="http://schemas.microsoft.com/office/drawing/2014/main" id="{D2CEEC04-D48E-4BA1-81CE-5E8A60A703FD}"/>
              </a:ext>
            </a:extLst>
          </p:cNvPr>
          <p:cNvSpPr/>
          <p:nvPr/>
        </p:nvSpPr>
        <p:spPr>
          <a:xfrm>
            <a:off x="6096000" y="1776363"/>
            <a:ext cx="1460938" cy="365760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A022F941-626E-42DF-812D-AAFC8DC70767}"/>
              </a:ext>
            </a:extLst>
          </p:cNvPr>
          <p:cNvSpPr txBox="1"/>
          <p:nvPr/>
        </p:nvSpPr>
        <p:spPr>
          <a:xfrm>
            <a:off x="7914290" y="2471598"/>
            <a:ext cx="3352800" cy="1200329"/>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Phần lọc nhiễu trên miền thuộc tính do mô hình </a:t>
            </a:r>
            <a:endParaRPr lang="en-US" sz="2400" dirty="0">
              <a:latin typeface="Calibri" panose="020F0502020204030204" pitchFamily="34" charset="0"/>
              <a:cs typeface="Calibri" panose="020F0502020204030204" pitchFamily="34" charset="0"/>
            </a:endParaRPr>
          </a:p>
          <a:p>
            <a:r>
              <a:rPr lang="vi-VN" sz="2400" dirty="0">
                <a:latin typeface="Calibri" panose="020F0502020204030204" pitchFamily="34" charset="0"/>
                <a:cs typeface="Calibri" panose="020F0502020204030204" pitchFamily="34" charset="0"/>
              </a:rPr>
              <a:t>tự học</a:t>
            </a:r>
            <a:endParaRPr lang="en-US" sz="2400" dirty="0">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5972864A-00D0-46C3-B7EB-1794CA3345CC}"/>
              </a:ext>
            </a:extLst>
          </p:cNvPr>
          <p:cNvCxnSpPr>
            <a:cxnSpLocks/>
            <a:stCxn id="4" idx="2"/>
          </p:cNvCxnSpPr>
          <p:nvPr/>
        </p:nvCxnSpPr>
        <p:spPr>
          <a:xfrm flipH="1">
            <a:off x="7556938" y="3671927"/>
            <a:ext cx="2033752" cy="795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58E92D2-A465-4487-B6AC-519F0ED63109}"/>
              </a:ext>
            </a:extLst>
          </p:cNvPr>
          <p:cNvSpPr/>
          <p:nvPr/>
        </p:nvSpPr>
        <p:spPr>
          <a:xfrm>
            <a:off x="4358710" y="2785730"/>
            <a:ext cx="1558614" cy="1901999"/>
          </a:xfrm>
          <a:prstGeom prst="roundRect">
            <a:avLst/>
          </a:prstGeom>
          <a:no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85D4915F-966B-4DD6-A819-362771B64E3C}"/>
              </a:ext>
            </a:extLst>
          </p:cNvPr>
          <p:cNvSpPr txBox="1"/>
          <p:nvPr/>
        </p:nvSpPr>
        <p:spPr>
          <a:xfrm>
            <a:off x="1450428" y="2964032"/>
            <a:ext cx="2631930" cy="461665"/>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Bộ phận lọc nhiễu</a:t>
            </a:r>
            <a:endParaRPr lang="en-US" sz="2400" dirty="0">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A696769-CF24-48F7-A8E7-6AA733DCCACB}"/>
              </a:ext>
            </a:extLst>
          </p:cNvPr>
          <p:cNvCxnSpPr>
            <a:stCxn id="9" idx="2"/>
          </p:cNvCxnSpPr>
          <p:nvPr/>
        </p:nvCxnSpPr>
        <p:spPr>
          <a:xfrm>
            <a:off x="2766393" y="3425697"/>
            <a:ext cx="1592317" cy="64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DB09F63-BDB1-48E6-978C-D218C5C3EF57}"/>
              </a:ext>
            </a:extLst>
          </p:cNvPr>
          <p:cNvSpPr>
            <a:spLocks noGrp="1"/>
          </p:cNvSpPr>
          <p:nvPr>
            <p:ph type="sldNum" sz="quarter" idx="12"/>
          </p:nvPr>
        </p:nvSpPr>
        <p:spPr/>
        <p:txBody>
          <a:bodyPr/>
          <a:lstStyle/>
          <a:p>
            <a:fld id="{1880F96C-824F-4C37-99B8-7E149B40C9DC}" type="slidenum">
              <a:rPr lang="en-US" smtClean="0"/>
              <a:pPr/>
              <a:t>15</a:t>
            </a:fld>
            <a:endParaRPr lang="en-US"/>
          </a:p>
        </p:txBody>
      </p:sp>
      <p:sp>
        <p:nvSpPr>
          <p:cNvPr id="11" name="TextBox 10">
            <a:extLst>
              <a:ext uri="{FF2B5EF4-FFF2-40B4-BE49-F238E27FC236}">
                <a16:creationId xmlns:a16="http://schemas.microsoft.com/office/drawing/2014/main" id="{204550BC-343B-4240-B3A5-DB0392E3EF7A}"/>
              </a:ext>
            </a:extLst>
          </p:cNvPr>
          <p:cNvSpPr txBox="1"/>
          <p:nvPr/>
        </p:nvSpPr>
        <p:spPr>
          <a:xfrm>
            <a:off x="838200" y="6216267"/>
            <a:ext cx="9748706" cy="646331"/>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1</a:t>
            </a:r>
            <a:r>
              <a:rPr lang="vi-VN"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Westhausen</a:t>
            </a:r>
            <a:r>
              <a:rPr lang="en-US" i="1"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p>
        </p:txBody>
      </p:sp>
      <p:cxnSp>
        <p:nvCxnSpPr>
          <p:cNvPr id="13" name="Straight Connector 12">
            <a:extLst>
              <a:ext uri="{FF2B5EF4-FFF2-40B4-BE49-F238E27FC236}">
                <a16:creationId xmlns:a16="http://schemas.microsoft.com/office/drawing/2014/main" id="{2CF5DE32-638C-46CB-B57F-29BDD91CADAE}"/>
              </a:ext>
            </a:extLst>
          </p:cNvPr>
          <p:cNvCxnSpPr>
            <a:cxnSpLocks/>
          </p:cNvCxnSpPr>
          <p:nvPr/>
        </p:nvCxnSpPr>
        <p:spPr>
          <a:xfrm>
            <a:off x="838200" y="6233045"/>
            <a:ext cx="476515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9473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dùng học sâu</a:t>
            </a:r>
            <a:endParaRPr lang="en-US" b="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16</a:t>
            </a:fld>
            <a:endParaRPr lang="en-US"/>
          </a:p>
        </p:txBody>
      </p:sp>
      <p:cxnSp>
        <p:nvCxnSpPr>
          <p:cNvPr id="9" name="Straight Connector 8">
            <a:extLst>
              <a:ext uri="{FF2B5EF4-FFF2-40B4-BE49-F238E27FC236}">
                <a16:creationId xmlns:a16="http://schemas.microsoft.com/office/drawing/2014/main" id="{0FA70DB8-8AF2-4EA6-91C6-C4EBB23891F0}"/>
              </a:ext>
            </a:extLst>
          </p:cNvPr>
          <p:cNvCxnSpPr/>
          <p:nvPr/>
        </p:nvCxnSpPr>
        <p:spPr>
          <a:xfrm>
            <a:off x="6096000" y="2020373"/>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A09E879-188A-447A-810B-8E2DFD4CEBE4}"/>
              </a:ext>
            </a:extLst>
          </p:cNvPr>
          <p:cNvSpPr txBox="1"/>
          <p:nvPr/>
        </p:nvSpPr>
        <p:spPr>
          <a:xfrm>
            <a:off x="1084521" y="1918740"/>
            <a:ext cx="5011479" cy="3231654"/>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Có khả năng tổng quát cho nhiều loại </a:t>
            </a:r>
            <a:r>
              <a:rPr lang="vi-VN" sz="2800" dirty="0">
                <a:solidFill>
                  <a:srgbClr val="FF0000"/>
                </a:solidFill>
                <a:latin typeface="Calibri" panose="020F0502020204030204" pitchFamily="34" charset="0"/>
                <a:cs typeface="Calibri" panose="020F0502020204030204" pitchFamily="34" charset="0"/>
              </a:rPr>
              <a:t>nhiễu tương tự nhau</a:t>
            </a:r>
          </a:p>
          <a:p>
            <a:pPr marL="285750" indent="-285750">
              <a:buFont typeface="Arial" panose="020B0604020202020204" pitchFamily="34" charset="0"/>
              <a:buChar char="•"/>
            </a:pPr>
            <a:endParaRPr lang="vi-VN" sz="2800" dirty="0">
              <a:solidFill>
                <a:srgbClr val="FF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Lọc được các </a:t>
            </a:r>
            <a:r>
              <a:rPr lang="vi-VN" sz="2800" dirty="0">
                <a:solidFill>
                  <a:srgbClr val="FF0000"/>
                </a:solidFill>
                <a:latin typeface="Calibri" panose="020F0502020204030204" pitchFamily="34" charset="0"/>
                <a:cs typeface="Calibri" panose="020F0502020204030204" pitchFamily="34" charset="0"/>
              </a:rPr>
              <a:t>nhiễu tương tự giọng nói</a:t>
            </a:r>
            <a:endParaRPr lang="en-US" sz="2800" dirty="0">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71E1F82-3674-4716-95B1-2670F3C30047}"/>
              </a:ext>
            </a:extLst>
          </p:cNvPr>
          <p:cNvSpPr txBox="1"/>
          <p:nvPr/>
        </p:nvSpPr>
        <p:spPr>
          <a:xfrm>
            <a:off x="6983135" y="1918740"/>
            <a:ext cx="4840448" cy="4462760"/>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Thời gian chạy cao hơn cách tiếp cận cổ điển rất nhiều</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Cần nhiều tài nguyên        phần cứng</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Chất lượng âm thanh sau khi lọc còn thấp</a:t>
            </a:r>
          </a:p>
        </p:txBody>
      </p:sp>
    </p:spTree>
    <p:extLst>
      <p:ext uri="{BB962C8B-B14F-4D97-AF65-F5344CB8AC3E}">
        <p14:creationId xmlns:p14="http://schemas.microsoft.com/office/powerpoint/2010/main" val="255266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3. Các đề xuất</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1A02390C-2011-4F5D-BACD-33E0E6AF7883}"/>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17</a:t>
            </a:fld>
            <a:endParaRPr lang="en-US"/>
          </a:p>
        </p:txBody>
      </p:sp>
    </p:spTree>
    <p:extLst>
      <p:ext uri="{BB962C8B-B14F-4D97-AF65-F5344CB8AC3E}">
        <p14:creationId xmlns:p14="http://schemas.microsoft.com/office/powerpoint/2010/main" val="324212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Yêu cầu của mô hình đề xuất</a:t>
            </a:r>
            <a:endParaRPr lang="en-US" b="0" dirty="0">
              <a:latin typeface="Calibri" panose="020F0502020204030204" pitchFamily="34" charset="0"/>
              <a:cs typeface="Calibri" panose="020F0502020204030204" pitchFamily="34" charset="0"/>
            </a:endParaRPr>
          </a:p>
        </p:txBody>
      </p:sp>
      <p:sp>
        <p:nvSpPr>
          <p:cNvPr id="9" name="Content Placeholder 6">
            <a:extLst>
              <a:ext uri="{FF2B5EF4-FFF2-40B4-BE49-F238E27FC236}">
                <a16:creationId xmlns:a16="http://schemas.microsoft.com/office/drawing/2014/main" id="{2F6A8CCE-7E8D-4D10-91EF-9AEAD9A3A696}"/>
              </a:ext>
            </a:extLst>
          </p:cNvPr>
          <p:cNvSpPr>
            <a:spLocks noGrp="1"/>
          </p:cNvSpPr>
          <p:nvPr>
            <p:ph idx="1"/>
          </p:nvPr>
        </p:nvSpPr>
        <p:spPr>
          <a:xfrm>
            <a:off x="1562986" y="1786029"/>
            <a:ext cx="9790814" cy="3764166"/>
          </a:xfrm>
        </p:spPr>
        <p:txBody>
          <a:bodyPr>
            <a:normAutofit/>
          </a:bodyPr>
          <a:lstStyle/>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Kích thước nhỏ (parameters </a:t>
            </a:r>
            <a:r>
              <a:rPr lang="vi-VN" sz="3200" dirty="0">
                <a:solidFill>
                  <a:srgbClr val="FF0000"/>
                </a:solidFill>
                <a:latin typeface="Calibri" panose="020F0502020204030204" pitchFamily="34" charset="0"/>
                <a:cs typeface="Calibri" panose="020F0502020204030204" pitchFamily="34" charset="0"/>
              </a:rPr>
              <a:t>&lt; 700000</a:t>
            </a:r>
            <a:r>
              <a:rPr lang="vi-VN" sz="3200" dirty="0">
                <a:latin typeface="Calibri" panose="020F0502020204030204" pitchFamily="34" charset="0"/>
                <a:cs typeface="Calibri" panose="020F0502020204030204" pitchFamily="34" charset="0"/>
              </a:rPr>
              <a:t>)</a:t>
            </a:r>
          </a:p>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Thời gian chạy nhanh (</a:t>
            </a:r>
            <a:r>
              <a:rPr lang="vi-VN" sz="3200" dirty="0">
                <a:solidFill>
                  <a:srgbClr val="FF0000"/>
                </a:solidFill>
                <a:latin typeface="Calibri" panose="020F0502020204030204" pitchFamily="34" charset="0"/>
                <a:cs typeface="Calibri" panose="020F0502020204030204" pitchFamily="34" charset="0"/>
              </a:rPr>
              <a:t>&lt; 8ms</a:t>
            </a:r>
            <a:r>
              <a:rPr lang="vi-VN" sz="3200" dirty="0">
                <a:latin typeface="Calibri" panose="020F0502020204030204" pitchFamily="34" charset="0"/>
                <a:cs typeface="Calibri" panose="020F0502020204030204" pitchFamily="34" charset="0"/>
              </a:rPr>
              <a:t>)</a:t>
            </a:r>
          </a:p>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Đảm bảo chất lượng âm thanh sau khi lọc</a:t>
            </a:r>
          </a:p>
        </p:txBody>
      </p:sp>
      <p:sp>
        <p:nvSpPr>
          <p:cNvPr id="2" name="Slide Number Placeholder 1">
            <a:extLst>
              <a:ext uri="{FF2B5EF4-FFF2-40B4-BE49-F238E27FC236}">
                <a16:creationId xmlns:a16="http://schemas.microsoft.com/office/drawing/2014/main" id="{FCCE2025-553B-4195-93C7-7F81B54A4443}"/>
              </a:ext>
            </a:extLst>
          </p:cNvPr>
          <p:cNvSpPr>
            <a:spLocks noGrp="1"/>
          </p:cNvSpPr>
          <p:nvPr>
            <p:ph type="sldNum" sz="quarter" idx="12"/>
          </p:nvPr>
        </p:nvSpPr>
        <p:spPr/>
        <p:txBody>
          <a:bodyPr/>
          <a:lstStyle/>
          <a:p>
            <a:fld id="{1880F96C-824F-4C37-99B8-7E149B40C9DC}" type="slidenum">
              <a:rPr lang="en-US" smtClean="0"/>
              <a:pPr/>
              <a:t>18</a:t>
            </a:fld>
            <a:endParaRPr lang="en-US"/>
          </a:p>
        </p:txBody>
      </p:sp>
      <p:sp>
        <p:nvSpPr>
          <p:cNvPr id="3" name="TextBox 2">
            <a:extLst>
              <a:ext uri="{FF2B5EF4-FFF2-40B4-BE49-F238E27FC236}">
                <a16:creationId xmlns:a16="http://schemas.microsoft.com/office/drawing/2014/main" id="{306755CE-4651-43B0-BC31-BE16F2E0A766}"/>
              </a:ext>
            </a:extLst>
          </p:cNvPr>
          <p:cNvSpPr txBox="1"/>
          <p:nvPr/>
        </p:nvSpPr>
        <p:spPr>
          <a:xfrm>
            <a:off x="1858039" y="5774588"/>
            <a:ext cx="8475921" cy="584775"/>
          </a:xfrm>
          <a:prstGeom prst="rect">
            <a:avLst/>
          </a:prstGeom>
          <a:noFill/>
        </p:spPr>
        <p:txBody>
          <a:bodyPr wrap="square" rtlCol="0">
            <a:spAutoFit/>
          </a:bodyPr>
          <a:lstStyle/>
          <a:p>
            <a:pPr algn="ctr"/>
            <a:r>
              <a:rPr lang="vi-VN" sz="3200" b="1" dirty="0">
                <a:latin typeface="Calibri" panose="020F0502020204030204" pitchFamily="34" charset="0"/>
                <a:cs typeface="Calibri" panose="020F0502020204030204" pitchFamily="34" charset="0"/>
              </a:rPr>
              <a:t>Đề xuất mô hình cho phù hợp hơn với mục tiêu</a:t>
            </a:r>
          </a:p>
        </p:txBody>
      </p:sp>
      <p:sp>
        <p:nvSpPr>
          <p:cNvPr id="4" name="Arrow: Right 3">
            <a:extLst>
              <a:ext uri="{FF2B5EF4-FFF2-40B4-BE49-F238E27FC236}">
                <a16:creationId xmlns:a16="http://schemas.microsoft.com/office/drawing/2014/main" id="{3DB13148-2C91-49D7-8A5B-621D186AA7D4}"/>
              </a:ext>
            </a:extLst>
          </p:cNvPr>
          <p:cNvSpPr/>
          <p:nvPr/>
        </p:nvSpPr>
        <p:spPr>
          <a:xfrm>
            <a:off x="1250211" y="5753842"/>
            <a:ext cx="607828" cy="60552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6156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81313F2-06E1-45DF-9D9B-5EAF5976A1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13072" y="1724874"/>
            <a:ext cx="7725833" cy="4336211"/>
          </a:xfrm>
          <a:prstGeom prst="rect">
            <a:avLst/>
          </a:prstGeom>
        </p:spPr>
      </p:pic>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Mô hình đề xuất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19</a:t>
            </a:fld>
            <a:endParaRPr lang="en-US"/>
          </a:p>
        </p:txBody>
      </p:sp>
      <p:sp>
        <p:nvSpPr>
          <p:cNvPr id="36" name="Rectangle 35">
            <a:extLst>
              <a:ext uri="{FF2B5EF4-FFF2-40B4-BE49-F238E27FC236}">
                <a16:creationId xmlns:a16="http://schemas.microsoft.com/office/drawing/2014/main" id="{E10C2D77-4615-4802-9D02-E0D4A91FF290}"/>
              </a:ext>
            </a:extLst>
          </p:cNvPr>
          <p:cNvSpPr/>
          <p:nvPr/>
        </p:nvSpPr>
        <p:spPr>
          <a:xfrm>
            <a:off x="1409700" y="194394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STFT</a:t>
            </a:r>
            <a:endParaRPr lang="en-US" dirty="0"/>
          </a:p>
        </p:txBody>
      </p:sp>
      <p:sp>
        <p:nvSpPr>
          <p:cNvPr id="37" name="Rectangle 36">
            <a:extLst>
              <a:ext uri="{FF2B5EF4-FFF2-40B4-BE49-F238E27FC236}">
                <a16:creationId xmlns:a16="http://schemas.microsoft.com/office/drawing/2014/main" id="{FA4DEB69-AA27-4B32-90E3-9D8AF413D4A3}"/>
              </a:ext>
            </a:extLst>
          </p:cNvPr>
          <p:cNvSpPr/>
          <p:nvPr/>
        </p:nvSpPr>
        <p:spPr>
          <a:xfrm>
            <a:off x="1409700" y="6129966"/>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iSTFT</a:t>
            </a:r>
            <a:endParaRPr lang="en-US" dirty="0"/>
          </a:p>
        </p:txBody>
      </p:sp>
      <p:sp>
        <p:nvSpPr>
          <p:cNvPr id="38" name="Rectangle 37">
            <a:extLst>
              <a:ext uri="{FF2B5EF4-FFF2-40B4-BE49-F238E27FC236}">
                <a16:creationId xmlns:a16="http://schemas.microsoft.com/office/drawing/2014/main" id="{323DC563-3E6B-4D74-8665-B52FE568C00C}"/>
              </a:ext>
            </a:extLst>
          </p:cNvPr>
          <p:cNvSpPr/>
          <p:nvPr/>
        </p:nvSpPr>
        <p:spPr>
          <a:xfrm>
            <a:off x="1409700" y="5505777"/>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39" name="Rectangle 38">
            <a:extLst>
              <a:ext uri="{FF2B5EF4-FFF2-40B4-BE49-F238E27FC236}">
                <a16:creationId xmlns:a16="http://schemas.microsoft.com/office/drawing/2014/main" id="{05B4F7BD-48A1-4E73-B38B-22A6DEF0CE07}"/>
              </a:ext>
            </a:extLst>
          </p:cNvPr>
          <p:cNvSpPr/>
          <p:nvPr/>
        </p:nvSpPr>
        <p:spPr>
          <a:xfrm>
            <a:off x="1409700" y="485980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sp>
        <p:nvSpPr>
          <p:cNvPr id="40" name="Rectangle 39">
            <a:extLst>
              <a:ext uri="{FF2B5EF4-FFF2-40B4-BE49-F238E27FC236}">
                <a16:creationId xmlns:a16="http://schemas.microsoft.com/office/drawing/2014/main" id="{6B71CEFB-75DF-4355-A810-91A958119A0E}"/>
              </a:ext>
            </a:extLst>
          </p:cNvPr>
          <p:cNvSpPr/>
          <p:nvPr/>
        </p:nvSpPr>
        <p:spPr>
          <a:xfrm>
            <a:off x="1409700" y="4212984"/>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41" name="Rectangle 40">
            <a:extLst>
              <a:ext uri="{FF2B5EF4-FFF2-40B4-BE49-F238E27FC236}">
                <a16:creationId xmlns:a16="http://schemas.microsoft.com/office/drawing/2014/main" id="{E45545B0-D5CE-49CD-84E8-1AFB61EF7394}"/>
              </a:ext>
            </a:extLst>
          </p:cNvPr>
          <p:cNvSpPr/>
          <p:nvPr/>
        </p:nvSpPr>
        <p:spPr>
          <a:xfrm>
            <a:off x="1409700" y="3566160"/>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cxnSp>
        <p:nvCxnSpPr>
          <p:cNvPr id="42" name="Straight Arrow Connector 41">
            <a:extLst>
              <a:ext uri="{FF2B5EF4-FFF2-40B4-BE49-F238E27FC236}">
                <a16:creationId xmlns:a16="http://schemas.microsoft.com/office/drawing/2014/main" id="{701B97F3-7C5D-4240-9C4D-AE7F70981C01}"/>
              </a:ext>
            </a:extLst>
          </p:cNvPr>
          <p:cNvCxnSpPr>
            <a:cxnSpLocks/>
            <a:stCxn id="36" idx="2"/>
            <a:endCxn id="47" idx="0"/>
          </p:cNvCxnSpPr>
          <p:nvPr/>
        </p:nvCxnSpPr>
        <p:spPr>
          <a:xfrm>
            <a:off x="2335530" y="2424008"/>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DF23DA8-7E31-4DAC-B720-4D3F610D5A65}"/>
              </a:ext>
            </a:extLst>
          </p:cNvPr>
          <p:cNvCxnSpPr>
            <a:stCxn id="41" idx="2"/>
            <a:endCxn id="40" idx="0"/>
          </p:cNvCxnSpPr>
          <p:nvPr/>
        </p:nvCxnSpPr>
        <p:spPr>
          <a:xfrm>
            <a:off x="2335530" y="4046220"/>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F5E6E2D-42F0-42E3-AF9F-0B1A8733543D}"/>
              </a:ext>
            </a:extLst>
          </p:cNvPr>
          <p:cNvCxnSpPr>
            <a:cxnSpLocks/>
            <a:stCxn id="40" idx="2"/>
            <a:endCxn id="39" idx="0"/>
          </p:cNvCxnSpPr>
          <p:nvPr/>
        </p:nvCxnSpPr>
        <p:spPr>
          <a:xfrm>
            <a:off x="2335530" y="4693044"/>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C0725D-1770-41E2-893B-F026D667B69D}"/>
              </a:ext>
            </a:extLst>
          </p:cNvPr>
          <p:cNvCxnSpPr>
            <a:stCxn id="39" idx="2"/>
            <a:endCxn id="38" idx="0"/>
          </p:cNvCxnSpPr>
          <p:nvPr/>
        </p:nvCxnSpPr>
        <p:spPr>
          <a:xfrm>
            <a:off x="2335530" y="5339868"/>
            <a:ext cx="0" cy="16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4EBFC8-3CF0-44A5-BA06-1F7F77480A0B}"/>
              </a:ext>
            </a:extLst>
          </p:cNvPr>
          <p:cNvCxnSpPr>
            <a:stCxn id="38" idx="2"/>
            <a:endCxn id="37" idx="0"/>
          </p:cNvCxnSpPr>
          <p:nvPr/>
        </p:nvCxnSpPr>
        <p:spPr>
          <a:xfrm>
            <a:off x="2335530" y="5985837"/>
            <a:ext cx="0" cy="14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984A6A9-F363-46AD-B6B0-CB18AB6BF2AF}"/>
              </a:ext>
            </a:extLst>
          </p:cNvPr>
          <p:cNvSpPr/>
          <p:nvPr/>
        </p:nvSpPr>
        <p:spPr>
          <a:xfrm>
            <a:off x="1409700" y="2755054"/>
            <a:ext cx="1851660" cy="480060"/>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Nén dữ liệu</a:t>
            </a:r>
            <a:endParaRPr lang="en-US" dirty="0"/>
          </a:p>
        </p:txBody>
      </p:sp>
      <p:cxnSp>
        <p:nvCxnSpPr>
          <p:cNvPr id="48" name="Straight Arrow Connector 47">
            <a:extLst>
              <a:ext uri="{FF2B5EF4-FFF2-40B4-BE49-F238E27FC236}">
                <a16:creationId xmlns:a16="http://schemas.microsoft.com/office/drawing/2014/main" id="{E441D87B-0232-407E-905B-739A06AEBA89}"/>
              </a:ext>
            </a:extLst>
          </p:cNvPr>
          <p:cNvCxnSpPr>
            <a:stCxn id="47" idx="2"/>
            <a:endCxn id="41" idx="0"/>
          </p:cNvCxnSpPr>
          <p:nvPr/>
        </p:nvCxnSpPr>
        <p:spPr>
          <a:xfrm>
            <a:off x="2335530" y="3235114"/>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A6DDBA3-B3F3-4E5B-A060-501ECD9F9823}"/>
              </a:ext>
            </a:extLst>
          </p:cNvPr>
          <p:cNvSpPr txBox="1"/>
          <p:nvPr/>
        </p:nvSpPr>
        <p:spPr>
          <a:xfrm>
            <a:off x="4146712" y="6146915"/>
            <a:ext cx="7836182" cy="400110"/>
          </a:xfrm>
          <a:prstGeom prst="rect">
            <a:avLst/>
          </a:prstGeom>
          <a:noFill/>
        </p:spPr>
        <p:txBody>
          <a:bodyPr wrap="square" rtlCol="0">
            <a:spAutoFit/>
          </a:bodyPr>
          <a:lstStyle/>
          <a:p>
            <a:pPr algn="ctr"/>
            <a:r>
              <a:rPr lang="vi-VN" sz="2000" b="1" i="1" dirty="0"/>
              <a:t>Bảng 3.1</a:t>
            </a:r>
            <a:r>
              <a:rPr lang="vi-VN" sz="2000" i="1" dirty="0"/>
              <a:t>: Cấu trúc của mô hình đề xuất</a:t>
            </a:r>
            <a:endParaRPr lang="en-US" sz="2000" i="1" dirty="0"/>
          </a:p>
        </p:txBody>
      </p:sp>
      <p:cxnSp>
        <p:nvCxnSpPr>
          <p:cNvPr id="5" name="Connector: Elbow 4">
            <a:extLst>
              <a:ext uri="{FF2B5EF4-FFF2-40B4-BE49-F238E27FC236}">
                <a16:creationId xmlns:a16="http://schemas.microsoft.com/office/drawing/2014/main" id="{FCD2B648-C39F-4A55-9429-F92BF1167C97}"/>
              </a:ext>
            </a:extLst>
          </p:cNvPr>
          <p:cNvCxnSpPr>
            <a:stCxn id="41" idx="3"/>
            <a:endCxn id="39" idx="3"/>
          </p:cNvCxnSpPr>
          <p:nvPr/>
        </p:nvCxnSpPr>
        <p:spPr>
          <a:xfrm>
            <a:off x="3261360" y="3806190"/>
            <a:ext cx="12700" cy="1293648"/>
          </a:xfrm>
          <a:prstGeom prst="bentConnector3">
            <a:avLst>
              <a:gd name="adj1" fmla="val 342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6547F5-6DAC-4078-B7AB-6F5CB7C3642D}"/>
              </a:ext>
            </a:extLst>
          </p:cNvPr>
          <p:cNvSpPr/>
          <p:nvPr/>
        </p:nvSpPr>
        <p:spPr>
          <a:xfrm>
            <a:off x="4438812" y="2187130"/>
            <a:ext cx="7112278" cy="2671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Mục lục</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514350" indent="-514350">
              <a:buClrTx/>
              <a:buSzPct val="100000"/>
              <a:buFont typeface="+mj-lt"/>
              <a:buAutoNum type="arabicPeriod"/>
            </a:pPr>
            <a:r>
              <a:rPr lang="vi-VN" sz="3200" dirty="0">
                <a:latin typeface="+mn-lt"/>
              </a:rPr>
              <a:t>Đặt vấn đề</a:t>
            </a:r>
          </a:p>
          <a:p>
            <a:pPr marL="514350" indent="-514350">
              <a:buClrTx/>
              <a:buSzPct val="100000"/>
              <a:buFont typeface="+mj-lt"/>
              <a:buAutoNum type="arabicPeriod"/>
            </a:pPr>
            <a:r>
              <a:rPr lang="vi-VN" sz="3200" dirty="0">
                <a:latin typeface="+mn-lt"/>
              </a:rPr>
              <a:t>Các nghiên cứu liên quan</a:t>
            </a:r>
          </a:p>
          <a:p>
            <a:pPr marL="514350" indent="-514350">
              <a:buClrTx/>
              <a:buSzPct val="100000"/>
              <a:buFont typeface="+mj-lt"/>
              <a:buAutoNum type="arabicPeriod"/>
            </a:pPr>
            <a:r>
              <a:rPr lang="vi-VN" sz="3200" dirty="0">
                <a:latin typeface="+mn-lt"/>
              </a:rPr>
              <a:t>Các đề xuất</a:t>
            </a:r>
          </a:p>
          <a:p>
            <a:pPr marL="514350" indent="-514350">
              <a:buClrTx/>
              <a:buSzPct val="100000"/>
              <a:buFont typeface="+mj-lt"/>
              <a:buAutoNum type="arabicPeriod"/>
            </a:pPr>
            <a:r>
              <a:rPr lang="vi-VN" sz="3200" dirty="0">
                <a:latin typeface="+mn-lt"/>
              </a:rPr>
              <a:t>Phát triển ứng dụng và kết quả</a:t>
            </a:r>
            <a:endParaRPr lang="en-US" sz="3200" dirty="0">
              <a:latin typeface="+mn-lt"/>
            </a:endParaRPr>
          </a:p>
        </p:txBody>
      </p:sp>
      <p:sp>
        <p:nvSpPr>
          <p:cNvPr id="4" name="Slide Number Placeholder 1">
            <a:extLst>
              <a:ext uri="{FF2B5EF4-FFF2-40B4-BE49-F238E27FC236}">
                <a16:creationId xmlns:a16="http://schemas.microsoft.com/office/drawing/2014/main" id="{42C2315E-7043-4456-B4A0-A1824EA79A49}"/>
              </a:ext>
            </a:extLst>
          </p:cNvPr>
          <p:cNvSpPr>
            <a:spLocks noGrp="1"/>
          </p:cNvSpPr>
          <p:nvPr>
            <p:ph type="sldNum" sz="quarter" idx="12"/>
          </p:nvPr>
        </p:nvSpPr>
        <p:spPr>
          <a:xfrm>
            <a:off x="8610600" y="6369996"/>
            <a:ext cx="2743200" cy="365125"/>
          </a:xfrm>
        </p:spPr>
        <p:txBody>
          <a:bodyPr/>
          <a:lstStyle/>
          <a:p>
            <a:fld id="{1880F96C-824F-4C37-99B8-7E149B40C9DC}" type="slidenum">
              <a:rPr lang="en-US" smtClean="0"/>
              <a:pPr/>
              <a:t>2</a:t>
            </a:fld>
            <a:endParaRPr lang="en-US"/>
          </a:p>
        </p:txBody>
      </p:sp>
    </p:spTree>
    <p:extLst>
      <p:ext uri="{BB962C8B-B14F-4D97-AF65-F5344CB8AC3E}">
        <p14:creationId xmlns:p14="http://schemas.microsoft.com/office/powerpoint/2010/main" val="212194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pic>
        <p:nvPicPr>
          <p:cNvPr id="10" name="Picture 9" descr="A picture containing curtain, furniture&#10;&#10;Description automatically generated">
            <a:extLst>
              <a:ext uri="{FF2B5EF4-FFF2-40B4-BE49-F238E27FC236}">
                <a16:creationId xmlns:a16="http://schemas.microsoft.com/office/drawing/2014/main" id="{934DFAB1-BBAB-4541-9A89-0988C080698B}"/>
              </a:ext>
            </a:extLst>
          </p:cNvPr>
          <p:cNvPicPr>
            <a:picLocks noChangeAspect="1"/>
          </p:cNvPicPr>
          <p:nvPr/>
        </p:nvPicPr>
        <p:blipFill rotWithShape="1">
          <a:blip r:embed="rId4">
            <a:extLst>
              <a:ext uri="{28A0092B-C50C-407E-A947-70E740481C1C}">
                <a14:useLocalDpi xmlns:a14="http://schemas.microsoft.com/office/drawing/2010/main" val="0"/>
              </a:ext>
            </a:extLst>
          </a:blip>
          <a:srcRect l="12160" t="11417" r="9396" b="10565"/>
          <a:stretch/>
        </p:blipFill>
        <p:spPr>
          <a:xfrm>
            <a:off x="4756558" y="3125447"/>
            <a:ext cx="4590661" cy="3424335"/>
          </a:xfrm>
          <a:prstGeom prst="rect">
            <a:avLst/>
          </a:prstGeom>
        </p:spPr>
      </p:pic>
      <p:sp>
        <p:nvSpPr>
          <p:cNvPr id="11" name="Rectangle: Rounded Corners 10">
            <a:extLst>
              <a:ext uri="{FF2B5EF4-FFF2-40B4-BE49-F238E27FC236}">
                <a16:creationId xmlns:a16="http://schemas.microsoft.com/office/drawing/2014/main" id="{36F8EC9F-97A8-414A-8D06-A23F9160980B}"/>
              </a:ext>
            </a:extLst>
          </p:cNvPr>
          <p:cNvSpPr/>
          <p:nvPr/>
        </p:nvSpPr>
        <p:spPr>
          <a:xfrm>
            <a:off x="4348294" y="5520842"/>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65BA958-A543-4A47-8ED5-EFFD132B5FEA}"/>
              </a:ext>
            </a:extLst>
          </p:cNvPr>
          <p:cNvSpPr/>
          <p:nvPr/>
        </p:nvSpPr>
        <p:spPr>
          <a:xfrm rot="18401519">
            <a:off x="3589868" y="4887359"/>
            <a:ext cx="470628" cy="800066"/>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16D2A5CC-6DED-4203-A213-97219FAB306A}"/>
              </a:ext>
            </a:extLst>
          </p:cNvPr>
          <p:cNvSpPr txBox="1"/>
          <p:nvPr/>
        </p:nvSpPr>
        <p:spPr>
          <a:xfrm>
            <a:off x="370026" y="4299044"/>
            <a:ext cx="4182400" cy="830997"/>
          </a:xfrm>
          <a:prstGeom prst="rect">
            <a:avLst/>
          </a:prstGeom>
          <a:noFill/>
        </p:spPr>
        <p:txBody>
          <a:bodyPr wrap="square" rtlCol="0">
            <a:spAutoFit/>
          </a:bodyPr>
          <a:lstStyle/>
          <a:p>
            <a:r>
              <a:rPr lang="vi-VN" sz="2400" dirty="0"/>
              <a:t>Các thành phần âm chính mang </a:t>
            </a:r>
            <a:r>
              <a:rPr lang="vi-VN" sz="2400" dirty="0">
                <a:solidFill>
                  <a:srgbClr val="FF0000"/>
                </a:solidFill>
              </a:rPr>
              <a:t>thông tin</a:t>
            </a:r>
            <a:endParaRPr lang="en-US" sz="2400" dirty="0">
              <a:solidFill>
                <a:srgbClr val="FF0000"/>
              </a:solidFill>
            </a:endParaRPr>
          </a:p>
        </p:txBody>
      </p:sp>
      <p:sp>
        <p:nvSpPr>
          <p:cNvPr id="14" name="Rectangle: Rounded Corners 13">
            <a:extLst>
              <a:ext uri="{FF2B5EF4-FFF2-40B4-BE49-F238E27FC236}">
                <a16:creationId xmlns:a16="http://schemas.microsoft.com/office/drawing/2014/main" id="{4E772ADD-3AB8-4C59-A2D4-8EF0A3F265FD}"/>
              </a:ext>
            </a:extLst>
          </p:cNvPr>
          <p:cNvSpPr/>
          <p:nvPr/>
        </p:nvSpPr>
        <p:spPr>
          <a:xfrm>
            <a:off x="4165134" y="3226217"/>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CB1DBD4-65D0-4018-B4AF-2D596B781E95}"/>
              </a:ext>
            </a:extLst>
          </p:cNvPr>
          <p:cNvSpPr/>
          <p:nvPr/>
        </p:nvSpPr>
        <p:spPr>
          <a:xfrm>
            <a:off x="7413070" y="2183970"/>
            <a:ext cx="444389" cy="75546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91B29DF5-7CEF-4440-8095-52739BA4ECA6}"/>
              </a:ext>
            </a:extLst>
          </p:cNvPr>
          <p:cNvSpPr txBox="1"/>
          <p:nvPr/>
        </p:nvSpPr>
        <p:spPr>
          <a:xfrm>
            <a:off x="5554536" y="1640116"/>
            <a:ext cx="4052630" cy="830997"/>
          </a:xfrm>
          <a:prstGeom prst="rect">
            <a:avLst/>
          </a:prstGeom>
          <a:noFill/>
        </p:spPr>
        <p:txBody>
          <a:bodyPr wrap="square" rtlCol="0">
            <a:spAutoFit/>
          </a:bodyPr>
          <a:lstStyle/>
          <a:p>
            <a:r>
              <a:rPr lang="vi-VN" sz="2400" dirty="0"/>
              <a:t>Các thành phần tạo nên </a:t>
            </a:r>
            <a:r>
              <a:rPr lang="vi-VN" sz="2400" dirty="0">
                <a:solidFill>
                  <a:srgbClr val="FF0000"/>
                </a:solidFill>
              </a:rPr>
              <a:t>chất giọng</a:t>
            </a:r>
            <a:endParaRPr lang="en-US" sz="2400" dirty="0">
              <a:solidFill>
                <a:srgbClr val="FF0000"/>
              </a:solidFill>
            </a:endParaRPr>
          </a:p>
        </p:txBody>
      </p:sp>
      <p:sp>
        <p:nvSpPr>
          <p:cNvPr id="2" name="Slide Number Placeholder 1">
            <a:extLst>
              <a:ext uri="{FF2B5EF4-FFF2-40B4-BE49-F238E27FC236}">
                <a16:creationId xmlns:a16="http://schemas.microsoft.com/office/drawing/2014/main" id="{68DE9BE7-00D1-4F78-881D-C27D31BDF843}"/>
              </a:ext>
            </a:extLst>
          </p:cNvPr>
          <p:cNvSpPr>
            <a:spLocks noGrp="1"/>
          </p:cNvSpPr>
          <p:nvPr>
            <p:ph type="sldNum" sz="quarter" idx="12"/>
          </p:nvPr>
        </p:nvSpPr>
        <p:spPr/>
        <p:txBody>
          <a:bodyPr/>
          <a:lstStyle/>
          <a:p>
            <a:fld id="{1880F96C-824F-4C37-99B8-7E149B40C9DC}" type="slidenum">
              <a:rPr lang="en-US" smtClean="0"/>
              <a:pPr/>
              <a:t>20</a:t>
            </a:fld>
            <a:endParaRPr lang="en-US"/>
          </a:p>
        </p:txBody>
      </p:sp>
    </p:spTree>
    <p:extLst>
      <p:ext uri="{BB962C8B-B14F-4D97-AF65-F5344CB8AC3E}">
        <p14:creationId xmlns:p14="http://schemas.microsoft.com/office/powerpoint/2010/main" val="135885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86E517D-77B5-40C7-B944-8A58CF997580}"/>
              </a:ext>
            </a:extLst>
          </p:cNvPr>
          <p:cNvSpPr>
            <a:spLocks noGrp="1"/>
          </p:cNvSpPr>
          <p:nvPr>
            <p:ph type="sldNum" sz="quarter" idx="12"/>
          </p:nvPr>
        </p:nvSpPr>
        <p:spPr/>
        <p:txBody>
          <a:bodyPr/>
          <a:lstStyle/>
          <a:p>
            <a:fld id="{1880F96C-824F-4C37-99B8-7E149B40C9DC}" type="slidenum">
              <a:rPr lang="en-US" smtClean="0"/>
              <a:pPr/>
              <a:t>21</a:t>
            </a:fld>
            <a:endParaRPr lang="en-US" dirty="0"/>
          </a:p>
        </p:txBody>
      </p:sp>
      <p:sp>
        <p:nvSpPr>
          <p:cNvPr id="9" name="Content Placeholder 8">
            <a:extLst>
              <a:ext uri="{FF2B5EF4-FFF2-40B4-BE49-F238E27FC236}">
                <a16:creationId xmlns:a16="http://schemas.microsoft.com/office/drawing/2014/main" id="{33768506-F34A-487C-BB6E-67499E5A97AF}"/>
              </a:ext>
            </a:extLst>
          </p:cNvPr>
          <p:cNvSpPr>
            <a:spLocks noGrp="1"/>
          </p:cNvSpPr>
          <p:nvPr>
            <p:ph idx="1"/>
          </p:nvPr>
        </p:nvSpPr>
        <p:spPr>
          <a:xfrm>
            <a:off x="838200" y="1786029"/>
            <a:ext cx="5257800" cy="4351338"/>
          </a:xfrm>
        </p:spPr>
        <p:txBody>
          <a:bodyPr>
            <a:normAutofit/>
          </a:bodyPr>
          <a:lstStyle/>
          <a:p>
            <a:pPr marL="0" indent="0">
              <a:buNone/>
            </a:pPr>
            <a:r>
              <a:rPr lang="vi-VN" sz="3200" dirty="0">
                <a:latin typeface="+mn-lt"/>
              </a:rPr>
              <a:t>    Các hạn chế hiện tại</a:t>
            </a:r>
          </a:p>
          <a:p>
            <a:pPr marL="0" indent="0">
              <a:buNone/>
            </a:pPr>
            <a:endParaRPr lang="vi-VN" sz="3200" dirty="0">
              <a:latin typeface="+mn-lt"/>
            </a:endParaRPr>
          </a:p>
          <a:p>
            <a:pPr lvl="1"/>
            <a:r>
              <a:rPr lang="vi-VN" sz="2800" dirty="0">
                <a:latin typeface="+mn-lt"/>
              </a:rPr>
              <a:t>Các nhiễu vẫn </a:t>
            </a:r>
            <a:r>
              <a:rPr lang="vi-VN" sz="2800" dirty="0">
                <a:solidFill>
                  <a:srgbClr val="FF0000"/>
                </a:solidFill>
                <a:latin typeface="+mn-lt"/>
              </a:rPr>
              <a:t>chưa được loại bỏ hoàn toàn</a:t>
            </a:r>
          </a:p>
          <a:p>
            <a:pPr lvl="1"/>
            <a:endParaRPr lang="vi-VN" sz="2800" dirty="0">
              <a:latin typeface="+mn-lt"/>
            </a:endParaRPr>
          </a:p>
          <a:p>
            <a:pPr lvl="1"/>
            <a:endParaRPr lang="en-US" sz="2800" dirty="0">
              <a:latin typeface="+mn-lt"/>
            </a:endParaRPr>
          </a:p>
          <a:p>
            <a:pPr lvl="1"/>
            <a:r>
              <a:rPr lang="vi-VN" sz="2800" dirty="0">
                <a:latin typeface="+mn-lt"/>
              </a:rPr>
              <a:t>Lọc nhiễu quá mức gây </a:t>
            </a:r>
            <a:r>
              <a:rPr lang="vi-VN" sz="2800" dirty="0">
                <a:solidFill>
                  <a:srgbClr val="FF0000"/>
                </a:solidFill>
                <a:latin typeface="+mn-lt"/>
              </a:rPr>
              <a:t>ảnh hưởng lên âm chính</a:t>
            </a:r>
            <a:endParaRPr lang="en-US" sz="2800" dirty="0">
              <a:solidFill>
                <a:srgbClr val="FF0000"/>
              </a:solidFill>
              <a:latin typeface="+mn-lt"/>
            </a:endParaRPr>
          </a:p>
        </p:txBody>
      </p:sp>
      <p:pic>
        <p:nvPicPr>
          <p:cNvPr id="15" name="Content Placeholder 3" descr="A forest of trees&#10;&#10;Description automatically generated with low confidence">
            <a:extLst>
              <a:ext uri="{FF2B5EF4-FFF2-40B4-BE49-F238E27FC236}">
                <a16:creationId xmlns:a16="http://schemas.microsoft.com/office/drawing/2014/main" id="{2275648B-9934-4182-ACE5-5F8046AD0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504" y="4138547"/>
            <a:ext cx="3827973" cy="2555607"/>
          </a:xfrm>
          <a:prstGeom prst="rect">
            <a:avLst/>
          </a:prstGeom>
        </p:spPr>
      </p:pic>
      <p:pic>
        <p:nvPicPr>
          <p:cNvPr id="16" name="Picture 15" descr="A picture containing text, curtain&#10;&#10;Description automatically generated">
            <a:extLst>
              <a:ext uri="{FF2B5EF4-FFF2-40B4-BE49-F238E27FC236}">
                <a16:creationId xmlns:a16="http://schemas.microsoft.com/office/drawing/2014/main" id="{609EC986-CA93-4A46-9ADC-A3F0DC00D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504" y="1693057"/>
            <a:ext cx="3827974" cy="2555607"/>
          </a:xfrm>
          <a:prstGeom prst="rect">
            <a:avLst/>
          </a:prstGeom>
        </p:spPr>
      </p:pic>
    </p:spTree>
    <p:extLst>
      <p:ext uri="{BB962C8B-B14F-4D97-AF65-F5344CB8AC3E}">
        <p14:creationId xmlns:p14="http://schemas.microsoft.com/office/powerpoint/2010/main" val="121682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5F41A3-8377-440B-8015-A74EBD2782FF}"/>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𝑚𝑎𝑖𝑛</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 </m:t>
                          </m:r>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𝛼</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a:rPr lang="vi-VN" sz="3200" i="1">
                                      <a:solidFill>
                                        <a:srgbClr val="FF0000"/>
                                      </a:solidFill>
                                      <a:latin typeface="Cambria Math" panose="02040503050406030204" pitchFamily="18" charset="0"/>
                                    </a:rPr>
                                    <m:t>1</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e>
                          </m:d>
                          <m:r>
                            <a:rPr lang="en-US" sz="3200" b="0" i="1" smtClean="0">
                              <a:latin typeface="Cambria Math" panose="02040503050406030204" pitchFamily="18" charset="0"/>
                            </a:rPr>
                            <m:t>−</m:t>
                          </m:r>
                          <m:r>
                            <a:rPr lang="en-US" sz="3200" b="0" i="1" smtClean="0">
                              <a:latin typeface="Cambria Math" panose="02040503050406030204" pitchFamily="18" charset="0"/>
                            </a:rPr>
                            <m:t>𝛽</m:t>
                          </m:r>
                          <m:d>
                            <m:dPr>
                              <m:begChr m:val="|"/>
                              <m:endChr m:val="|"/>
                              <m:ctrlPr>
                                <a:rPr lang="en-US" sz="3200" b="0" i="1" smtClean="0">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xmlns="">
          <p:sp>
            <p:nvSpPr>
              <p:cNvPr id="5" name="TextBox 4">
                <a:extLst>
                  <a:ext uri="{FF2B5EF4-FFF2-40B4-BE49-F238E27FC236}">
                    <a16:creationId xmlns:a16="http://schemas.microsoft.com/office/drawing/2014/main" id="{3C5F41A3-8377-440B-8015-A74EBD2782FF}"/>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7F90A5-F9CA-4D66-AC59-4896F6B61626}"/>
                  </a:ext>
                </a:extLst>
              </p:cNvPr>
              <p:cNvSpPr txBox="1"/>
              <p:nvPr/>
            </p:nvSpPr>
            <p:spPr>
              <a:xfrm>
                <a:off x="2669431" y="2773287"/>
                <a:ext cx="3696653"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1</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sSubSup>
                            <m:sSubSupPr>
                              <m:ctrlPr>
                                <a:rPr lang="en-US" sz="2800" b="0" i="1" smtClean="0">
                                  <a:solidFill>
                                    <a:srgbClr val="FF0000"/>
                                  </a:solidFill>
                                  <a:latin typeface="Cambria Math" panose="02040503050406030204" pitchFamily="18" charset="0"/>
                                </a:rPr>
                              </m:ctrlPr>
                            </m:sSubSup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up>
                              <m:r>
                                <a:rPr lang="en-US" sz="2800" b="0" i="1" smtClean="0">
                                  <a:solidFill>
                                    <a:srgbClr val="FF0000"/>
                                  </a:solidFill>
                                  <a:latin typeface="Cambria Math" panose="02040503050406030204" pitchFamily="18" charset="0"/>
                                </a:rPr>
                                <m:t>⊤</m:t>
                              </m:r>
                            </m:sup>
                          </m:sSubSup>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num>
                        <m:den>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Sub>
                                </m:e>
                              </m:d>
                            </m:e>
                            <m:sub>
                              <m:r>
                                <a:rPr lang="en-US" sz="2800" b="0" i="1" smtClean="0">
                                  <a:solidFill>
                                    <a:srgbClr val="FF0000"/>
                                  </a:solidFill>
                                  <a:latin typeface="Cambria Math" panose="02040503050406030204" pitchFamily="18" charset="0"/>
                                </a:rPr>
                                <m:t>2</m:t>
                              </m:r>
                            </m:sub>
                          </m:sSub>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e>
                              </m:d>
                            </m:e>
                            <m:sub>
                              <m:r>
                                <a:rPr lang="en-US" sz="2800" b="0" i="1" smtClean="0">
                                  <a:solidFill>
                                    <a:srgbClr val="FF0000"/>
                                  </a:solidFill>
                                  <a:latin typeface="Cambria Math" panose="02040503050406030204" pitchFamily="18" charset="0"/>
                                </a:rPr>
                                <m:t>2</m:t>
                              </m:r>
                            </m:sub>
                          </m:sSub>
                        </m:den>
                      </m:f>
                    </m:oMath>
                  </m:oMathPara>
                </a14:m>
                <a:endParaRPr lang="en-US" sz="2000" dirty="0"/>
              </a:p>
            </p:txBody>
          </p:sp>
        </mc:Choice>
        <mc:Fallback xmlns="">
          <p:sp>
            <p:nvSpPr>
              <p:cNvPr id="9" name="TextBox 8">
                <a:extLst>
                  <a:ext uri="{FF2B5EF4-FFF2-40B4-BE49-F238E27FC236}">
                    <a16:creationId xmlns:a16="http://schemas.microsoft.com/office/drawing/2014/main" id="{F17F90A5-F9CA-4D66-AC59-4896F6B61626}"/>
                  </a:ext>
                </a:extLst>
              </p:cNvPr>
              <p:cNvSpPr txBox="1">
                <a:spLocks noRot="1" noChangeAspect="1" noMove="1" noResize="1" noEditPoints="1" noAdjustHandles="1" noChangeArrowheads="1" noChangeShapeType="1" noTextEdit="1"/>
              </p:cNvSpPr>
              <p:nvPr/>
            </p:nvSpPr>
            <p:spPr>
              <a:xfrm>
                <a:off x="2669431" y="2773287"/>
                <a:ext cx="3696653" cy="10288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extLst>
                  <p:ext uri="{D42A27DB-BD31-4B8C-83A1-F6EECF244321}">
                    <p14:modId xmlns:p14="http://schemas.microsoft.com/office/powerpoint/2010/main" val="1010970334"/>
                  </p:ext>
                </p:extLst>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𝑥</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Giọng nói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oMath>
                            </m:oMathPara>
                          </a14:m>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Giọng nói dự đoán</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𝑛</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𝑚𝑛</m:t>
                                    </m:r>
                                  </m:sup>
                                </m:sSup>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3542356"/>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Element-wise module của </a:t>
                          </a:r>
                          <a:endParaRPr lang="en-US" sz="2000" b="0" dirty="0">
                            <a:solidFill>
                              <a:schemeClr val="tx1"/>
                            </a:solidFill>
                          </a:endParaRPr>
                        </a:p>
                        <a:p>
                          <a:r>
                            <a:rPr lang="vi-VN" sz="2000" b="0" dirty="0">
                              <a:solidFill>
                                <a:schemeClr val="tx1"/>
                              </a:solidFill>
                            </a:rPr>
                            <a:t>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𝑠𝑡𝑓𝑡</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70840">
                    <a:tc gridSpan="2">
                      <a:txBody>
                        <a:bodyPr/>
                        <a:lstStyle/>
                        <a:p>
                          <a:pPr algn="l"/>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70840">
                    <a:tc gridSpan="2">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m:t>
                                    </m:r>
                                  </m:sup>
                                </m:sSup>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Choice>
        <mc:Fallback xmlns="">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extLst>
                  <p:ext uri="{D42A27DB-BD31-4B8C-83A1-F6EECF244321}">
                    <p14:modId xmlns:p14="http://schemas.microsoft.com/office/powerpoint/2010/main" val="1010970334"/>
                  </p:ext>
                </p:extLst>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6"/>
                          <a:stretch>
                            <a:fillRect t="-9231" r="-285915" b="-892308"/>
                          </a:stretch>
                        </a:blipFill>
                      </a:tcPr>
                    </a:tc>
                    <a:tc>
                      <a:txBody>
                        <a:bodyPr/>
                        <a:lstStyle/>
                        <a:p>
                          <a:r>
                            <a:rPr lang="vi-VN" sz="2000" b="0" dirty="0">
                              <a:solidFill>
                                <a:schemeClr val="tx1"/>
                              </a:solidFill>
                            </a:rPr>
                            <a:t>Giọng nói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96240">
                    <a:tc>
                      <a:txBody>
                        <a:bodyPr/>
                        <a:lstStyle/>
                        <a:p>
                          <a:endParaRPr lang="en-US"/>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6"/>
                          <a:stretch>
                            <a:fillRect t="-109231" r="-285915" b="-792308"/>
                          </a:stretch>
                        </a:blipFill>
                      </a:tcPr>
                    </a:tc>
                    <a:tc>
                      <a:txBody>
                        <a:bodyPr/>
                        <a:lstStyle/>
                        <a:p>
                          <a:r>
                            <a:rPr lang="vi-VN" sz="2000" b="0" dirty="0">
                              <a:solidFill>
                                <a:schemeClr val="tx1"/>
                              </a:solidFill>
                            </a:rPr>
                            <a:t>Giọng nói dự đoán</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09231" r="-285915" b="-692308"/>
                          </a:stretch>
                        </a:blip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309231" r="-285915" b="-592308"/>
                          </a:stretch>
                        </a:blip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403030" r="-285915" b="-483333"/>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34975" t="-403030" b="-483333"/>
                          </a:stretch>
                        </a:blipFill>
                      </a:tcPr>
                    </a:tc>
                    <a:extLst>
                      <a:ext uri="{0D108BD9-81ED-4DB2-BD59-A6C34878D82A}">
                        <a16:rowId xmlns:a16="http://schemas.microsoft.com/office/drawing/2014/main" val="583542356"/>
                      </a:ext>
                    </a:extLst>
                  </a:tr>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88696" r="-285915" b="-177391"/>
                          </a:stretch>
                        </a:blipFill>
                      </a:tcPr>
                    </a:tc>
                    <a:tc>
                      <a:txBody>
                        <a:bodyPr/>
                        <a:lstStyle/>
                        <a:p>
                          <a:r>
                            <a:rPr lang="vi-VN" sz="2000" b="0" dirty="0">
                              <a:solidFill>
                                <a:schemeClr val="tx1"/>
                              </a:solidFill>
                            </a:rPr>
                            <a:t>Element-wise module của </a:t>
                          </a:r>
                          <a:endParaRPr lang="en-US" sz="2000" b="0" dirty="0">
                            <a:solidFill>
                              <a:schemeClr val="tx1"/>
                            </a:solidFill>
                          </a:endParaRPr>
                        </a:p>
                        <a:p>
                          <a:r>
                            <a:rPr lang="vi-VN" sz="2000" b="0" dirty="0">
                              <a:solidFill>
                                <a:schemeClr val="tx1"/>
                              </a:solidFill>
                            </a:rPr>
                            <a:t>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687692" r="-285915" b="-213846"/>
                          </a:stretch>
                        </a:blip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787692" b="-113846"/>
                          </a:stretch>
                        </a:blip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887692" b="-13846"/>
                          </a:stretch>
                        </a:blip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Fallback>
      </mc:AlternateContent>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22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0B700C-5DC8-4B34-8476-B887ECF17A03}"/>
                  </a:ext>
                </a:extLst>
              </p:cNvPr>
              <p:cNvSpPr txBox="1"/>
              <p:nvPr/>
            </p:nvSpPr>
            <p:spPr>
              <a:xfrm>
                <a:off x="2669431" y="3886213"/>
                <a:ext cx="3851695"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2</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𝑛</m:t>
                          </m:r>
                        </m:e>
                      </m:d>
                      <m:r>
                        <a:rPr lang="en-US" sz="2800" b="0" i="1" smtClean="0">
                          <a:latin typeface="Cambria Math" panose="02040503050406030204" pitchFamily="18" charset="0"/>
                        </a:rPr>
                        <m:t>=</m:t>
                      </m:r>
                      <m:f>
                        <m:fPr>
                          <m:ctrlPr>
                            <a:rPr lang="en-US" sz="2800" b="0" i="1" smtClean="0">
                              <a:solidFill>
                                <a:srgbClr val="0070C0"/>
                              </a:solidFill>
                              <a:latin typeface="Cambria Math" panose="02040503050406030204" pitchFamily="18" charset="0"/>
                            </a:rPr>
                          </m:ctrlPr>
                        </m:fPr>
                        <m:num>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𝐹</m:t>
                              </m:r>
                            </m:e>
                            <m:sub>
                              <m:r>
                                <a:rPr lang="en-US" sz="2800" b="0" i="1" smtClean="0">
                                  <a:solidFill>
                                    <a:srgbClr val="0070C0"/>
                                  </a:solidFill>
                                  <a:latin typeface="Cambria Math" panose="02040503050406030204" pitchFamily="18" charset="0"/>
                                </a:rPr>
                                <m:t>𝑛</m:t>
                              </m:r>
                            </m:sub>
                            <m:sup>
                              <m:r>
                                <a:rPr lang="en-US" sz="2800" b="0" i="1" smtClean="0">
                                  <a:solidFill>
                                    <a:srgbClr val="0070C0"/>
                                  </a:solidFill>
                                  <a:latin typeface="Cambria Math" panose="02040503050406030204" pitchFamily="18" charset="0"/>
                                </a:rPr>
                                <m:t>⊤</m:t>
                              </m:r>
                            </m:sup>
                          </m:sSub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num>
                        <m:den>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r>
                                        <a:rPr lang="en-US" sz="2800" b="0" i="1" smtClean="0">
                                          <a:solidFill>
                                            <a:srgbClr val="0070C0"/>
                                          </a:solidFill>
                                          <a:latin typeface="Cambria Math" panose="02040503050406030204" pitchFamily="18" charset="0"/>
                                        </a:rPr>
                                        <m:t>𝑛</m:t>
                                      </m:r>
                                    </m:sub>
                                  </m:sSub>
                                </m:e>
                              </m:d>
                            </m:e>
                            <m:sub>
                              <m:r>
                                <a:rPr lang="en-US" sz="2800" b="0" i="1" smtClean="0">
                                  <a:solidFill>
                                    <a:srgbClr val="0070C0"/>
                                  </a:solidFill>
                                  <a:latin typeface="Cambria Math" panose="02040503050406030204" pitchFamily="18" charset="0"/>
                                </a:rPr>
                                <m:t>2</m:t>
                              </m:r>
                            </m:sub>
                          </m:sSub>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e>
                              </m:d>
                            </m:e>
                            <m:sub>
                              <m:r>
                                <a:rPr lang="en-US" sz="2800" b="0" i="1" smtClean="0">
                                  <a:solidFill>
                                    <a:srgbClr val="0070C0"/>
                                  </a:solidFill>
                                  <a:latin typeface="Cambria Math" panose="02040503050406030204" pitchFamily="18" charset="0"/>
                                </a:rPr>
                                <m:t>2</m:t>
                              </m:r>
                            </m:sub>
                          </m:sSub>
                        </m:den>
                      </m:f>
                    </m:oMath>
                  </m:oMathPara>
                </a14:m>
                <a:endParaRPr lang="en-US" sz="2000" dirty="0"/>
              </a:p>
            </p:txBody>
          </p:sp>
        </mc:Choice>
        <mc:Fallback xmlns="">
          <p:sp>
            <p:nvSpPr>
              <p:cNvPr id="8" name="TextBox 7">
                <a:extLst>
                  <a:ext uri="{FF2B5EF4-FFF2-40B4-BE49-F238E27FC236}">
                    <a16:creationId xmlns:a16="http://schemas.microsoft.com/office/drawing/2014/main" id="{4D0B700C-5DC8-4B34-8476-B887ECF17A03}"/>
                  </a:ext>
                </a:extLst>
              </p:cNvPr>
              <p:cNvSpPr txBox="1">
                <a:spLocks noRot="1" noChangeAspect="1" noMove="1" noResize="1" noEditPoints="1" noAdjustHandles="1" noChangeArrowheads="1" noChangeShapeType="1" noTextEdit="1"/>
              </p:cNvSpPr>
              <p:nvPr/>
            </p:nvSpPr>
            <p:spPr>
              <a:xfrm>
                <a:off x="2669431" y="3886213"/>
                <a:ext cx="3851695" cy="102880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8649B0-C162-4B0B-A557-1A71D6E8C0D6}"/>
                  </a:ext>
                </a:extLst>
              </p:cNvPr>
              <p:cNvSpPr txBox="1"/>
              <p:nvPr/>
            </p:nvSpPr>
            <p:spPr>
              <a:xfrm>
                <a:off x="3597001" y="5202282"/>
                <a:ext cx="31477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𝐹𝐿𝐴𝑇</m:t>
                      </m:r>
                      <m:d>
                        <m:dPr>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𝑠𝑡𝑓𝑡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e>
                          </m:d>
                        </m:e>
                      </m:d>
                    </m:oMath>
                  </m:oMathPara>
                </a14:m>
                <a:endParaRPr lang="en-US" sz="2400" b="0" dirty="0"/>
              </a:p>
            </p:txBody>
          </p:sp>
        </mc:Choice>
        <mc:Fallback xmlns="">
          <p:sp>
            <p:nvSpPr>
              <p:cNvPr id="12" name="TextBox 11">
                <a:extLst>
                  <a:ext uri="{FF2B5EF4-FFF2-40B4-BE49-F238E27FC236}">
                    <a16:creationId xmlns:a16="http://schemas.microsoft.com/office/drawing/2014/main" id="{2F8649B0-C162-4B0B-A557-1A71D6E8C0D6}"/>
                  </a:ext>
                </a:extLst>
              </p:cNvPr>
              <p:cNvSpPr txBox="1">
                <a:spLocks noRot="1" noChangeAspect="1" noMove="1" noResize="1" noEditPoints="1" noAdjustHandles="1" noChangeArrowheads="1" noChangeShapeType="1" noTextEdit="1"/>
              </p:cNvSpPr>
              <p:nvPr/>
            </p:nvSpPr>
            <p:spPr>
              <a:xfrm>
                <a:off x="3597001" y="5202282"/>
                <a:ext cx="3147785" cy="461665"/>
              </a:xfrm>
              <a:prstGeom prst="rect">
                <a:avLst/>
              </a:prstGeom>
              <a:blipFill>
                <a:blip r:embed="rId8"/>
                <a:stretch>
                  <a:fillRect b="-17105"/>
                </a:stretch>
              </a:blipFill>
            </p:spPr>
            <p:txBody>
              <a:bodyPr/>
              <a:lstStyle/>
              <a:p>
                <a:r>
                  <a:rPr lang="en-US">
                    <a:noFill/>
                  </a:rPr>
                  <a:t> </a:t>
                </a:r>
              </a:p>
            </p:txBody>
          </p:sp>
        </mc:Fallback>
      </mc:AlternateContent>
      <p:cxnSp>
        <p:nvCxnSpPr>
          <p:cNvPr id="13" name="Connector: Elbow 12">
            <a:extLst>
              <a:ext uri="{FF2B5EF4-FFF2-40B4-BE49-F238E27FC236}">
                <a16:creationId xmlns:a16="http://schemas.microsoft.com/office/drawing/2014/main" id="{B34B6F6E-6673-4EA8-B7F8-8DAB0E2CEA75}"/>
              </a:ext>
            </a:extLst>
          </p:cNvPr>
          <p:cNvCxnSpPr>
            <a:cxnSpLocks/>
            <a:endCxn id="9" idx="1"/>
          </p:cNvCxnSpPr>
          <p:nvPr/>
        </p:nvCxnSpPr>
        <p:spPr>
          <a:xfrm rot="16200000" flipH="1">
            <a:off x="2156510" y="2774769"/>
            <a:ext cx="689711" cy="336132"/>
          </a:xfrm>
          <a:prstGeom prst="bentConnector2">
            <a:avLst/>
          </a:prstGeom>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A232E597-AB8A-4A53-B6C1-FD6C9309727E}"/>
              </a:ext>
            </a:extLst>
          </p:cNvPr>
          <p:cNvCxnSpPr>
            <a:cxnSpLocks/>
            <a:endCxn id="8" idx="1"/>
          </p:cNvCxnSpPr>
          <p:nvPr/>
        </p:nvCxnSpPr>
        <p:spPr>
          <a:xfrm rot="16200000" flipH="1">
            <a:off x="1922103" y="3653289"/>
            <a:ext cx="1158524" cy="336131"/>
          </a:xfrm>
          <a:prstGeom prst="bentConnector2">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D1757AD8-EF5E-445D-AC75-0674B53751D6}"/>
              </a:ext>
            </a:extLst>
          </p:cNvPr>
          <p:cNvCxnSpPr>
            <a:cxnSpLocks/>
            <a:endCxn id="12" idx="1"/>
          </p:cNvCxnSpPr>
          <p:nvPr/>
        </p:nvCxnSpPr>
        <p:spPr>
          <a:xfrm rot="16200000" flipH="1">
            <a:off x="3069153" y="4905266"/>
            <a:ext cx="754789" cy="300908"/>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30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23</a:t>
            </a:fld>
            <a:endParaRPr lang="en-US"/>
          </a:p>
        </p:txBody>
      </p:sp>
      <p:sp>
        <p:nvSpPr>
          <p:cNvPr id="15" name="Title 5">
            <a:extLst>
              <a:ext uri="{FF2B5EF4-FFF2-40B4-BE49-F238E27FC236}">
                <a16:creationId xmlns:a16="http://schemas.microsoft.com/office/drawing/2014/main" id="{B544A163-98F6-4CA6-A272-9F25DACDF5B4}"/>
              </a:ext>
            </a:extLst>
          </p:cNvPr>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D2CB02-5712-4FC5-9A65-8A0E1231533D}"/>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a:rPr lang="en-US" sz="3200" b="0" i="1" smtClean="0">
                              <a:solidFill>
                                <a:srgbClr val="FF0000"/>
                              </a:solidFill>
                              <a:latin typeface="Cambria Math" panose="02040503050406030204" pitchFamily="18" charset="0"/>
                            </a:rPr>
                            <m:t>𝑚𝑎𝑖𝑛</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solidFill>
                                <a:srgbClr val="0070C0"/>
                              </a:solidFill>
                              <a:latin typeface="Cambria Math" panose="02040503050406030204" pitchFamily="18" charset="0"/>
                            </a:rPr>
                          </m:ctrlPr>
                        </m:dPr>
                        <m:e>
                          <m:d>
                            <m:dPr>
                              <m:ctrlPr>
                                <a:rPr lang="en-US" sz="3200" b="0" i="1" smtClean="0">
                                  <a:solidFill>
                                    <a:srgbClr val="0070C0"/>
                                  </a:solidFill>
                                  <a:latin typeface="Cambria Math" panose="02040503050406030204" pitchFamily="18" charset="0"/>
                                </a:rPr>
                              </m:ctrlPr>
                            </m:dPr>
                            <m:e>
                              <m:r>
                                <a:rPr lang="en-US" sz="3200" b="0" i="1" smtClean="0">
                                  <a:solidFill>
                                    <a:srgbClr val="0070C0"/>
                                  </a:solidFill>
                                  <a:latin typeface="Cambria Math" panose="02040503050406030204" pitchFamily="18" charset="0"/>
                                </a:rPr>
                                <m:t>1+</m:t>
                              </m:r>
                              <m:r>
                                <a:rPr lang="en-US" sz="3200" b="0" i="1" smtClean="0">
                                  <a:solidFill>
                                    <a:srgbClr val="0070C0"/>
                                  </a:solidFill>
                                  <a:latin typeface="Cambria Math" panose="02040503050406030204" pitchFamily="18" charset="0"/>
                                </a:rPr>
                                <m:t>𝛼</m:t>
                              </m:r>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1</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 </m:t>
                                  </m:r>
                                  <m:r>
                                    <a:rPr lang="en-US" sz="3200" b="0" i="1" smtClean="0">
                                      <a:solidFill>
                                        <a:srgbClr val="0070C0"/>
                                      </a:solidFill>
                                      <a:latin typeface="Cambria Math" panose="02040503050406030204" pitchFamily="18" charset="0"/>
                                    </a:rPr>
                                    <m:t>𝑥</m:t>
                                  </m:r>
                                </m:e>
                              </m:d>
                            </m:e>
                          </m:d>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𝛽</m:t>
                          </m:r>
                          <m:d>
                            <m:dPr>
                              <m:begChr m:val="|"/>
                              <m:endChr m:val="|"/>
                              <m:ctrlPr>
                                <a:rPr lang="en-US" sz="3200" b="0" i="1" smtClean="0">
                                  <a:solidFill>
                                    <a:srgbClr val="0070C0"/>
                                  </a:solidFill>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xmlns="">
          <p:sp>
            <p:nvSpPr>
              <p:cNvPr id="16" name="TextBox 15">
                <a:extLst>
                  <a:ext uri="{FF2B5EF4-FFF2-40B4-BE49-F238E27FC236}">
                    <a16:creationId xmlns:a16="http://schemas.microsoft.com/office/drawing/2014/main" id="{78D2CB02-5712-4FC5-9A65-8A0E1231533D}"/>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22715C-9D6D-4DDC-96AA-CA789B71B47A}"/>
                  </a:ext>
                </a:extLst>
              </p:cNvPr>
              <p:cNvSpPr txBox="1"/>
              <p:nvPr/>
            </p:nvSpPr>
            <p:spPr>
              <a:xfrm>
                <a:off x="2199647" y="3703735"/>
                <a:ext cx="9892132" cy="966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den>
                              </m:f>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𝑛</m:t>
                                  </m:r>
                                </m:e>
                              </m:d>
                            </m:e>
                          </m:d>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C</m:t>
                          </m:r>
                        </m:e>
                        <m:sub>
                          <m:r>
                            <m:rPr>
                              <m:sty m:val="p"/>
                            </m:rPr>
                            <a:rPr lang="en-US" sz="2400" b="0" i="0" smtClean="0">
                              <a:latin typeface="Cambria Math" panose="02040503050406030204" pitchFamily="18" charset="0"/>
                            </a:rPr>
                            <m:t>e</m:t>
                          </m:r>
                        </m:sub>
                      </m:sSub>
                      <m:sSub>
                        <m:sSubPr>
                          <m:ctrlPr>
                            <a:rPr lang="en-US" sz="2400" b="0" i="1" smtClean="0">
                              <a:solidFill>
                                <a:srgbClr val="0070C0"/>
                              </a:solidFill>
                              <a:latin typeface="Cambria Math" panose="02040503050406030204" pitchFamily="18" charset="0"/>
                            </a:rPr>
                          </m:ctrlPr>
                        </m:sSubPr>
                        <m:e>
                          <m:r>
                            <m:rPr>
                              <m:sty m:val="p"/>
                            </m:rPr>
                            <a:rPr lang="en-US" sz="2400" b="0" i="0" smtClean="0">
                              <a:solidFill>
                                <a:srgbClr val="0070C0"/>
                              </a:solidFill>
                              <a:latin typeface="Cambria Math" panose="02040503050406030204" pitchFamily="18" charset="0"/>
                            </a:rPr>
                            <m:t>log</m:t>
                          </m:r>
                        </m:e>
                        <m:sub>
                          <m:r>
                            <a:rPr lang="en-US" sz="2400" b="0" i="0" smtClean="0">
                              <a:solidFill>
                                <a:srgbClr val="0070C0"/>
                              </a:solidFill>
                              <a:latin typeface="Cambria Math" panose="02040503050406030204" pitchFamily="18" charset="0"/>
                            </a:rPr>
                            <m:t>10</m:t>
                          </m:r>
                        </m:sub>
                      </m:sSub>
                      <m:d>
                        <m:dPr>
                          <m:ctrlPr>
                            <a:rPr lang="en-US" sz="2400" b="0" i="1" smtClean="0">
                              <a:solidFill>
                                <a:srgbClr val="0070C0"/>
                              </a:solidFill>
                              <a:latin typeface="Cambria Math" panose="02040503050406030204" pitchFamily="18" charset="0"/>
                            </a:rPr>
                          </m:ctrlPr>
                        </m:dPr>
                        <m:e>
                          <m:f>
                            <m:fPr>
                              <m:ctrlPr>
                                <a:rPr lang="en-US" sz="2400" b="0" i="1" smtClean="0">
                                  <a:solidFill>
                                    <a:srgbClr val="0070C0"/>
                                  </a:solidFill>
                                  <a:latin typeface="Cambria Math" panose="02040503050406030204" pitchFamily="18" charset="0"/>
                                </a:rPr>
                              </m:ctrlPr>
                            </m:fPr>
                            <m:num>
                              <m:r>
                                <a:rPr lang="en-US" sz="2400" b="0" i="0" smtClean="0">
                                  <a:solidFill>
                                    <a:srgbClr val="0070C0"/>
                                  </a:solidFill>
                                  <a:latin typeface="Cambria Math" panose="02040503050406030204" pitchFamily="18" charset="0"/>
                                </a:rPr>
                                <m:t>1</m:t>
                              </m:r>
                            </m:num>
                            <m:den>
                              <m:sSubSup>
                                <m:sSubSupPr>
                                  <m:ctrlPr>
                                    <a:rPr lang="vi-VN" sz="2400" b="0" i="1" smtClean="0">
                                      <a:solidFill>
                                        <a:srgbClr val="0070C0"/>
                                      </a:solidFill>
                                      <a:latin typeface="Cambria Math" panose="02040503050406030204" pitchFamily="18" charset="0"/>
                                    </a:rPr>
                                  </m:ctrlPr>
                                </m:sSubSupPr>
                                <m:e>
                                  <m:d>
                                    <m:dPr>
                                      <m:begChr m:val="‖"/>
                                      <m:endChr m:val="‖"/>
                                      <m:ctrlPr>
                                        <a:rPr lang="en-US" sz="2400" b="0" i="1" smtClean="0">
                                          <a:solidFill>
                                            <a:srgbClr val="0070C0"/>
                                          </a:solidFill>
                                          <a:latin typeface="Cambria Math" panose="02040503050406030204" pitchFamily="18" charset="0"/>
                                        </a:rPr>
                                      </m:ctrlPr>
                                    </m:dPr>
                                    <m:e>
                                      <m:sSup>
                                        <m:sSupPr>
                                          <m:ctrlPr>
                                            <a:rPr lang="en-US" sz="2400" b="0" i="1" smtClean="0">
                                              <a:solidFill>
                                                <a:srgbClr val="0070C0"/>
                                              </a:solidFill>
                                              <a:latin typeface="Cambria Math" panose="02040503050406030204" pitchFamily="18" charset="0"/>
                                            </a:rPr>
                                          </m:ctrlPr>
                                        </m:sSupPr>
                                        <m:e>
                                          <m:r>
                                            <m:rPr>
                                              <m:sty m:val="p"/>
                                            </m:rPr>
                                            <a:rPr lang="en-US" sz="2400" b="0" i="0" smtClean="0">
                                              <a:solidFill>
                                                <a:srgbClr val="0070C0"/>
                                              </a:solidFill>
                                              <a:latin typeface="Cambria Math" panose="02040503050406030204" pitchFamily="18" charset="0"/>
                                            </a:rPr>
                                            <m:t>N</m:t>
                                          </m:r>
                                        </m:e>
                                        <m:sup>
                                          <m:r>
                                            <a:rPr lang="en-US" sz="2400" b="0" i="0" smtClean="0">
                                              <a:solidFill>
                                                <a:srgbClr val="0070C0"/>
                                              </a:solidFill>
                                              <a:latin typeface="Cambria Math" panose="02040503050406030204" pitchFamily="18" charset="0"/>
                                            </a:rPr>
                                            <m:t>′</m:t>
                                          </m:r>
                                        </m:sup>
                                      </m:sSup>
                                    </m:e>
                                  </m:d>
                                </m:e>
                                <m:sub>
                                  <m:r>
                                    <a:rPr lang="en-US" sz="2400" b="0" i="1" smtClean="0">
                                      <a:solidFill>
                                        <a:srgbClr val="0070C0"/>
                                      </a:solidFill>
                                      <a:latin typeface="Cambria Math" panose="02040503050406030204" pitchFamily="18" charset="0"/>
                                    </a:rPr>
                                    <m:t>2</m:t>
                                  </m:r>
                                </m:sub>
                                <m:sup>
                                  <m:r>
                                    <a:rPr lang="vi-VN" sz="2400" i="1">
                                      <a:solidFill>
                                        <a:srgbClr val="0070C0"/>
                                      </a:solidFill>
                                      <a:latin typeface="Cambria Math" panose="02040503050406030204" pitchFamily="18" charset="0"/>
                                    </a:rPr>
                                    <m:t>2</m:t>
                                  </m:r>
                                </m:sup>
                              </m:sSubSup>
                            </m:den>
                          </m:f>
                        </m:e>
                      </m:d>
                      <m:d>
                        <m:dPr>
                          <m:ctrlPr>
                            <a:rPr lang="en-US" sz="2400" b="0" i="1" smtClean="0">
                              <a:solidFill>
                                <a:srgbClr val="0070C0"/>
                              </a:solidFill>
                              <a:latin typeface="Cambria Math" panose="02040503050406030204" pitchFamily="18" charset="0"/>
                            </a:rPr>
                          </m:ctrlPr>
                        </m:dPr>
                        <m:e>
                          <m:f>
                            <m:fPr>
                              <m:ctrlPr>
                                <a:rPr lang="en-US" sz="2400" b="0" i="1" smtClean="0">
                                  <a:solidFill>
                                    <a:srgbClr val="0070C0"/>
                                  </a:solidFill>
                                  <a:latin typeface="Cambria Math" panose="02040503050406030204" pitchFamily="18" charset="0"/>
                                </a:rPr>
                              </m:ctrlPr>
                            </m:fPr>
                            <m:num>
                              <m:r>
                                <a:rPr lang="en-US" sz="2400" b="0" i="0" smtClean="0">
                                  <a:solidFill>
                                    <a:srgbClr val="0070C0"/>
                                  </a:solidFill>
                                  <a:latin typeface="Cambria Math" panose="02040503050406030204" pitchFamily="18" charset="0"/>
                                </a:rPr>
                                <m:t>1</m:t>
                              </m:r>
                            </m:num>
                            <m:den>
                              <m:sSub>
                                <m:sSubPr>
                                  <m:ctrlPr>
                                    <a:rPr lang="en-US" sz="2400" b="0" i="1" smtClean="0">
                                      <a:solidFill>
                                        <a:srgbClr val="0070C0"/>
                                      </a:solidFill>
                                      <a:latin typeface="Cambria Math" panose="02040503050406030204" pitchFamily="18" charset="0"/>
                                    </a:rPr>
                                  </m:ctrlPr>
                                </m:sSubPr>
                                <m:e>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𝛾</m:t>
                                      </m:r>
                                      <m:r>
                                        <a:rPr lang="en-US" sz="2400" b="0" i="1" smtClean="0">
                                          <a:solidFill>
                                            <a:srgbClr val="0070C0"/>
                                          </a:solidFill>
                                          <a:latin typeface="Cambria Math" panose="02040503050406030204" pitchFamily="18" charset="0"/>
                                        </a:rPr>
                                        <m:t>𝑋</m:t>
                                      </m:r>
                                      <m:r>
                                        <a:rPr lang="en-US" sz="2400" b="0" i="1" smtClean="0">
                                          <a:solidFill>
                                            <a:srgbClr val="0070C0"/>
                                          </a:solidFill>
                                          <a:latin typeface="Cambria Math" panose="02040503050406030204" pitchFamily="18" charset="0"/>
                                        </a:rPr>
                                        <m:t>+</m:t>
                                      </m:r>
                                      <m:sSup>
                                        <m:sSupPr>
                                          <m:ctrlPr>
                                            <a:rPr lang="en-US" sz="2400" b="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𝑁</m:t>
                                          </m:r>
                                        </m:e>
                                        <m:sup>
                                          <m:r>
                                            <a:rPr lang="en-US" sz="2400" b="0" i="1" smtClean="0">
                                              <a:solidFill>
                                                <a:srgbClr val="0070C0"/>
                                              </a:solidFill>
                                              <a:latin typeface="Cambria Math" panose="02040503050406030204" pitchFamily="18" charset="0"/>
                                            </a:rPr>
                                            <m:t>′</m:t>
                                          </m:r>
                                        </m:sup>
                                      </m:sSup>
                                    </m:e>
                                  </m:d>
                                </m:e>
                                <m:sub>
                                  <m:r>
                                    <a:rPr lang="en-US" sz="2400" b="0" i="1" smtClean="0">
                                      <a:solidFill>
                                        <a:srgbClr val="0070C0"/>
                                      </a:solidFill>
                                      <a:latin typeface="Cambria Math" panose="02040503050406030204" pitchFamily="18" charset="0"/>
                                    </a:rPr>
                                    <m:t>2</m:t>
                                  </m:r>
                                </m:sub>
                              </m:sSub>
                            </m:den>
                          </m:f>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𝑚</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𝛼</m:t>
                          </m:r>
                        </m:e>
                      </m:d>
                      <m:d>
                        <m:dPr>
                          <m:ctrlPr>
                            <a:rPr lang="en-US" sz="2400" b="0" i="1" smtClean="0">
                              <a:solidFill>
                                <a:srgbClr val="FF0000"/>
                              </a:solidFill>
                              <a:latin typeface="Cambria Math" panose="02040503050406030204" pitchFamily="18" charset="0"/>
                            </a:rPr>
                          </m:ctrlPr>
                        </m:dPr>
                        <m:e>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1</m:t>
                              </m:r>
                            </m:num>
                            <m:den>
                              <m:sSub>
                                <m:sSubPr>
                                  <m:ctrlPr>
                                    <a:rPr lang="en-US" sz="2400" b="0" i="1" smtClean="0">
                                      <a:solidFill>
                                        <a:srgbClr val="FF0000"/>
                                      </a:solidFill>
                                      <a:latin typeface="Cambria Math" panose="02040503050406030204" pitchFamily="18" charset="0"/>
                                    </a:rPr>
                                  </m:ctrlPr>
                                </m:sSubPr>
                                <m:e>
                                  <m:d>
                                    <m:dPr>
                                      <m:begChr m:val="‖"/>
                                      <m:endChr m:val="‖"/>
                                      <m:ctrlPr>
                                        <a:rPr lang="en-US" sz="2400" b="0" i="1" smtClean="0">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𝑁</m:t>
                                          </m:r>
                                        </m:e>
                                        <m:sup>
                                          <m:r>
                                            <a:rPr lang="en-US" sz="2400" b="0" i="1" smtClean="0">
                                              <a:solidFill>
                                                <a:srgbClr val="FF0000"/>
                                              </a:solidFill>
                                              <a:latin typeface="Cambria Math" panose="02040503050406030204" pitchFamily="18" charset="0"/>
                                            </a:rPr>
                                            <m:t>′</m:t>
                                          </m:r>
                                        </m:sup>
                                      </m:sSup>
                                    </m:e>
                                  </m:d>
                                </m:e>
                                <m:sub>
                                  <m:r>
                                    <a:rPr lang="en-US" sz="2400" b="0" i="1" smtClean="0">
                                      <a:solidFill>
                                        <a:srgbClr val="FF0000"/>
                                      </a:solidFill>
                                      <a:latin typeface="Cambria Math" panose="02040503050406030204" pitchFamily="18" charset="0"/>
                                    </a:rPr>
                                    <m:t>2</m:t>
                                  </m:r>
                                </m:sub>
                              </m:sSub>
                            </m:den>
                          </m:f>
                        </m:e>
                      </m:d>
                    </m:oMath>
                  </m:oMathPara>
                </a14:m>
                <a:endParaRPr lang="en-US" sz="2400" dirty="0"/>
              </a:p>
            </p:txBody>
          </p:sp>
        </mc:Choice>
        <mc:Fallback xmlns="">
          <p:sp>
            <p:nvSpPr>
              <p:cNvPr id="11" name="TextBox 10">
                <a:extLst>
                  <a:ext uri="{FF2B5EF4-FFF2-40B4-BE49-F238E27FC236}">
                    <a16:creationId xmlns:a16="http://schemas.microsoft.com/office/drawing/2014/main" id="{FF22715C-9D6D-4DDC-96AA-CA789B71B47A}"/>
                  </a:ext>
                </a:extLst>
              </p:cNvPr>
              <p:cNvSpPr txBox="1">
                <a:spLocks noRot="1" noChangeAspect="1" noMove="1" noResize="1" noEditPoints="1" noAdjustHandles="1" noChangeArrowheads="1" noChangeShapeType="1" noTextEdit="1"/>
              </p:cNvSpPr>
              <p:nvPr/>
            </p:nvSpPr>
            <p:spPr>
              <a:xfrm>
                <a:off x="2199647" y="3703735"/>
                <a:ext cx="9892132" cy="966227"/>
              </a:xfrm>
              <a:prstGeom prst="rect">
                <a:avLst/>
              </a:prstGeom>
              <a:blipFill>
                <a:blip r:embed="rId5"/>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62039D68-0D00-451C-A6F1-43A36730AE8F}"/>
              </a:ext>
            </a:extLst>
          </p:cNvPr>
          <p:cNvCxnSpPr>
            <a:cxnSpLocks/>
            <a:endCxn id="11" idx="1"/>
          </p:cNvCxnSpPr>
          <p:nvPr/>
        </p:nvCxnSpPr>
        <p:spPr>
          <a:xfrm rot="16200000" flipH="1">
            <a:off x="1138269" y="3125470"/>
            <a:ext cx="1737261" cy="385496"/>
          </a:xfrm>
          <a:prstGeom prst="bentConnector2">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1518075790"/>
                  </p:ext>
                </p:extLst>
              </p:nvPr>
            </p:nvGraphicFramePr>
            <p:xfrm>
              <a:off x="5415824" y="4954454"/>
              <a:ext cx="6471375" cy="1552576"/>
            </p:xfrm>
            <a:graphic>
              <a:graphicData uri="http://schemas.openxmlformats.org/drawingml/2006/table">
                <a:tbl>
                  <a:tblPr firstRow="1" bandRow="1">
                    <a:tableStyleId>{5C22544A-7EE6-4342-B048-85BDC9FD1C3A}</a:tableStyleId>
                  </a:tblPr>
                  <a:tblGrid>
                    <a:gridCol w="3954015">
                      <a:extLst>
                        <a:ext uri="{9D8B030D-6E8A-4147-A177-3AD203B41FA5}">
                          <a16:colId xmlns:a16="http://schemas.microsoft.com/office/drawing/2014/main" val="2060777553"/>
                        </a:ext>
                      </a:extLst>
                    </a:gridCol>
                    <a:gridCol w="2517360">
                      <a:extLst>
                        <a:ext uri="{9D8B030D-6E8A-4147-A177-3AD203B41FA5}">
                          <a16:colId xmlns:a16="http://schemas.microsoft.com/office/drawing/2014/main" val="87057207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e</m:t>
                                    </m:r>
                                  </m:sub>
                                </m:sSub>
                                <m:sSub>
                                  <m:sSubPr>
                                    <m:ctrlPr>
                                      <a:rPr lang="en-US" sz="2000" b="0" i="1" smtClean="0">
                                        <a:solidFill>
                                          <a:srgbClr val="0070C0"/>
                                        </a:solidFill>
                                        <a:latin typeface="Cambria Math" panose="02040503050406030204" pitchFamily="18" charset="0"/>
                                      </a:rPr>
                                    </m:ctrlPr>
                                  </m:sSubPr>
                                  <m:e>
                                    <m:r>
                                      <m:rPr>
                                        <m:sty m:val="p"/>
                                      </m:rPr>
                                      <a:rPr lang="en-US" sz="2000" b="0" i="0" smtClean="0">
                                        <a:solidFill>
                                          <a:srgbClr val="0070C0"/>
                                        </a:solidFill>
                                        <a:latin typeface="Cambria Math" panose="02040503050406030204" pitchFamily="18" charset="0"/>
                                      </a:rPr>
                                      <m:t>log</m:t>
                                    </m:r>
                                  </m:e>
                                  <m:sub>
                                    <m:r>
                                      <a:rPr lang="en-US" sz="2000" b="0" i="0" smtClean="0">
                                        <a:solidFill>
                                          <a:srgbClr val="0070C0"/>
                                        </a:solidFill>
                                        <a:latin typeface="Cambria Math" panose="02040503050406030204" pitchFamily="18" charset="0"/>
                                      </a:rPr>
                                      <m:t>10</m:t>
                                    </m:r>
                                  </m:sub>
                                </m:sSub>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Sup>
                                          <m:sSubSupPr>
                                            <m:ctrlPr>
                                              <a:rPr lang="vi-VN" sz="2000" b="0" i="1" smtClean="0">
                                                <a:solidFill>
                                                  <a:srgbClr val="0070C0"/>
                                                </a:solidFill>
                                                <a:latin typeface="Cambria Math" panose="02040503050406030204" pitchFamily="18" charset="0"/>
                                              </a:rPr>
                                            </m:ctrlPr>
                                          </m:sSubSupPr>
                                          <m:e>
                                            <m:d>
                                              <m:dPr>
                                                <m:begChr m:val="‖"/>
                                                <m:endChr m:val="‖"/>
                                                <m:ctrlPr>
                                                  <a:rPr lang="en-US" sz="2000" b="0" i="1" smtClean="0">
                                                    <a:solidFill>
                                                      <a:srgbClr val="0070C0"/>
                                                    </a:solidFill>
                                                    <a:latin typeface="Cambria Math" panose="02040503050406030204" pitchFamily="18" charset="0"/>
                                                  </a:rPr>
                                                </m:ctrlPr>
                                              </m:dPr>
                                              <m:e>
                                                <m:sSup>
                                                  <m:sSupPr>
                                                    <m:ctrlPr>
                                                      <a:rPr lang="en-US" sz="2000" b="0" i="1" smtClean="0">
                                                        <a:solidFill>
                                                          <a:srgbClr val="0070C0"/>
                                                        </a:solidFill>
                                                        <a:latin typeface="Cambria Math" panose="02040503050406030204" pitchFamily="18" charset="0"/>
                                                      </a:rPr>
                                                    </m:ctrlPr>
                                                  </m:sSupPr>
                                                  <m:e>
                                                    <m:r>
                                                      <m:rPr>
                                                        <m:sty m:val="p"/>
                                                      </m:rPr>
                                                      <a:rPr lang="en-US" sz="2000" b="0" i="0" smtClean="0">
                                                        <a:solidFill>
                                                          <a:srgbClr val="0070C0"/>
                                                        </a:solidFill>
                                                        <a:latin typeface="Cambria Math" panose="02040503050406030204" pitchFamily="18" charset="0"/>
                                                      </a:rPr>
                                                      <m:t>N</m:t>
                                                    </m:r>
                                                  </m:e>
                                                  <m:sup>
                                                    <m:r>
                                                      <a:rPr lang="en-US" sz="2000" b="0" i="0"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up>
                                            <m:r>
                                              <a:rPr lang="vi-VN" sz="2000" b="0" i="1" smtClean="0">
                                                <a:solidFill>
                                                  <a:srgbClr val="0070C0"/>
                                                </a:solidFill>
                                                <a:latin typeface="Cambria Math" panose="02040503050406030204" pitchFamily="18" charset="0"/>
                                              </a:rPr>
                                              <m:t>2</m:t>
                                            </m:r>
                                          </m:sup>
                                        </m:sSubSup>
                                      </m:den>
                                    </m:f>
                                  </m:e>
                                </m:d>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
                                          <m:sSubPr>
                                            <m:ctrlPr>
                                              <a:rPr lang="en-US" sz="2000" b="0" i="1" smtClean="0">
                                                <a:solidFill>
                                                  <a:srgbClr val="0070C0"/>
                                                </a:solidFill>
                                                <a:latin typeface="Cambria Math" panose="02040503050406030204" pitchFamily="18" charset="0"/>
                                              </a:rPr>
                                            </m:ctrlPr>
                                          </m:sSubPr>
                                          <m:e>
                                            <m:d>
                                              <m:dPr>
                                                <m:begChr m:val="‖"/>
                                                <m:endChr m:val="‖"/>
                                                <m:ctrlPr>
                                                  <a:rPr lang="en-US" sz="2000" b="0" i="1" smtClean="0">
                                                    <a:solidFill>
                                                      <a:srgbClr val="0070C0"/>
                                                    </a:solidFill>
                                                    <a:latin typeface="Cambria Math" panose="02040503050406030204" pitchFamily="18" charset="0"/>
                                                  </a:rPr>
                                                </m:ctrlPr>
                                              </m:dPr>
                                              <m:e>
                                                <m:sSup>
                                                  <m:sSupPr>
                                                    <m:ctrlPr>
                                                      <a:rPr lang="en-US" sz="2000" b="0" i="1" smtClean="0">
                                                        <a:solidFill>
                                                          <a:srgbClr val="0070C0"/>
                                                        </a:solidFill>
                                                        <a:latin typeface="Cambria Math" panose="02040503050406030204" pitchFamily="18" charset="0"/>
                                                      </a:rPr>
                                                    </m:ctrlPr>
                                                  </m:sSupPr>
                                                  <m:e>
                                                    <m:r>
                                                      <a:rPr lang="en-US" sz="2000" b="0" i="1" smtClean="0">
                                                        <a:solidFill>
                                                          <a:srgbClr val="0070C0"/>
                                                        </a:solidFill>
                                                        <a:latin typeface="Cambria Math" panose="02040503050406030204" pitchFamily="18" charset="0"/>
                                                      </a:rPr>
                                                      <m:t>𝑁</m:t>
                                                    </m:r>
                                                  </m:e>
                                                  <m:sup>
                                                    <m:r>
                                                      <a:rPr lang="en-US" sz="2000" b="0" i="1"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Sub>
                                      </m:den>
                                    </m:f>
                                  </m:e>
                                </m:d>
                                <m:r>
                                  <a:rPr lang="vi-VN" sz="2000" b="0" i="1" smtClean="0">
                                    <a:solidFill>
                                      <a:sysClr val="windowText" lastClr="000000"/>
                                    </a:solidFill>
                                    <a:latin typeface="Cambria Math" panose="02040503050406030204" pitchFamily="18" charset="0"/>
                                  </a:rPr>
                                  <m:t>,</m:t>
                                </m:r>
                              </m:oMath>
                            </m:oMathPara>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2000" b="0" dirty="0">
                              <a:solidFill>
                                <a:schemeClr val="tx1"/>
                              </a:solidFill>
                            </a:rPr>
                            <a:t>nếu </a:t>
                          </a:r>
                          <a14:m>
                            <m:oMath xmlns:m="http://schemas.openxmlformats.org/officeDocument/2006/math">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𝑁</m:t>
                                          </m:r>
                                        </m:e>
                                        <m:sup>
                                          <m:r>
                                            <a:rPr lang="en-US" sz="2000" b="0" i="1" smtClean="0">
                                              <a:solidFill>
                                                <a:schemeClr val="tx1"/>
                                              </a:solidFill>
                                              <a:latin typeface="Cambria Math" panose="02040503050406030204" pitchFamily="18" charset="0"/>
                                            </a:rPr>
                                            <m:t>′</m:t>
                                          </m:r>
                                        </m:sup>
                                      </m:sSup>
                                    </m:e>
                                  </m:d>
                                </m:e>
                                <m:sub>
                                  <m:r>
                                    <a:rPr lang="en-US" sz="2000" b="0" i="1" smtClean="0">
                                      <a:solidFill>
                                        <a:schemeClr val="tx1"/>
                                      </a:solidFill>
                                      <a:latin typeface="Cambria Math" panose="02040503050406030204" pitchFamily="18" charset="0"/>
                                    </a:rPr>
                                    <m:t>2</m:t>
                                  </m:r>
                                </m:sub>
                              </m:sSub>
                            </m:oMath>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24590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𝑚</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𝛼</m:t>
                                    </m:r>
                                  </m:e>
                                </m:d>
                                <m:d>
                                  <m:dPr>
                                    <m:ctrlPr>
                                      <a:rPr lang="en-US" sz="2000" b="0" i="1" smtClean="0">
                                        <a:solidFill>
                                          <a:srgbClr val="FF0000"/>
                                        </a:solidFill>
                                        <a:latin typeface="Cambria Math" panose="02040503050406030204" pitchFamily="18" charset="0"/>
                                      </a:rPr>
                                    </m:ctrlPr>
                                  </m:dPr>
                                  <m:e>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num>
                                      <m:den>
                                        <m:sSub>
                                          <m:sSubPr>
                                            <m:ctrlPr>
                                              <a:rPr lang="en-US" sz="2000" b="0" i="1" smtClean="0">
                                                <a:solidFill>
                                                  <a:srgbClr val="FF0000"/>
                                                </a:solidFill>
                                                <a:latin typeface="Cambria Math" panose="02040503050406030204" pitchFamily="18" charset="0"/>
                                              </a:rPr>
                                            </m:ctrlPr>
                                          </m:sSubPr>
                                          <m:e>
                                            <m:d>
                                              <m:dPr>
                                                <m:begChr m:val="‖"/>
                                                <m:endChr m:val="‖"/>
                                                <m:ctrlPr>
                                                  <a:rPr lang="en-US" sz="2000" b="0" i="1" smtClean="0">
                                                    <a:solidFill>
                                                      <a:srgbClr val="FF0000"/>
                                                    </a:solidFill>
                                                    <a:latin typeface="Cambria Math" panose="02040503050406030204" pitchFamily="18" charset="0"/>
                                                  </a:rPr>
                                                </m:ctrlPr>
                                              </m:dPr>
                                              <m:e>
                                                <m:sSup>
                                                  <m:sSupPr>
                                                    <m:ctrlPr>
                                                      <a:rPr lang="en-US" sz="2000" b="0" i="1" smtClean="0">
                                                        <a:solidFill>
                                                          <a:srgbClr val="FF0000"/>
                                                        </a:solidFill>
                                                        <a:latin typeface="Cambria Math" panose="02040503050406030204" pitchFamily="18" charset="0"/>
                                                      </a:rPr>
                                                    </m:ctrlPr>
                                                  </m:sSupPr>
                                                  <m:e>
                                                    <m:r>
                                                      <a:rPr lang="en-US" sz="2000" b="0" i="1" smtClean="0">
                                                        <a:solidFill>
                                                          <a:srgbClr val="FF0000"/>
                                                        </a:solidFill>
                                                        <a:latin typeface="Cambria Math" panose="02040503050406030204" pitchFamily="18" charset="0"/>
                                                      </a:rPr>
                                                      <m:t>𝑁</m:t>
                                                    </m:r>
                                                  </m:e>
                                                  <m:sup>
                                                    <m:r>
                                                      <a:rPr lang="en-US" sz="2000" b="0" i="1" smtClean="0">
                                                        <a:solidFill>
                                                          <a:srgbClr val="FF0000"/>
                                                        </a:solidFill>
                                                        <a:latin typeface="Cambria Math" panose="02040503050406030204" pitchFamily="18" charset="0"/>
                                                      </a:rPr>
                                                      <m:t>′</m:t>
                                                    </m:r>
                                                  </m:sup>
                                                </m:sSup>
                                              </m:e>
                                            </m:d>
                                          </m:e>
                                          <m:sub>
                                            <m:r>
                                              <a:rPr lang="en-US" sz="2000" b="0" i="1" smtClean="0">
                                                <a:solidFill>
                                                  <a:srgbClr val="FF0000"/>
                                                </a:solidFill>
                                                <a:latin typeface="Cambria Math" panose="02040503050406030204" pitchFamily="18" charset="0"/>
                                              </a:rPr>
                                              <m:t>2</m:t>
                                            </m:r>
                                          </m:sub>
                                        </m:sSub>
                                      </m:den>
                                    </m:f>
                                  </m:e>
                                </m:d>
                                <m:r>
                                  <a:rPr lang="vi-VN" sz="2000" b="0" i="1" smtClean="0">
                                    <a:solidFill>
                                      <a:sysClr val="windowText" lastClr="000000"/>
                                    </a:solidFill>
                                    <a:latin typeface="Cambria Math" panose="02040503050406030204" pitchFamily="18" charset="0"/>
                                  </a:rPr>
                                  <m:t>,</m:t>
                                </m:r>
                              </m:oMath>
                            </m:oMathPara>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0" dirty="0">
                              <a:solidFill>
                                <a:schemeClr val="tx1"/>
                              </a:solidFill>
                            </a:rPr>
                            <a:t>nếu </a:t>
                          </a:r>
                          <a14:m>
                            <m:oMath xmlns:m="http://schemas.openxmlformats.org/officeDocument/2006/math">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𝑁</m:t>
                                          </m:r>
                                        </m:e>
                                        <m:sup>
                                          <m:r>
                                            <a:rPr lang="en-US" sz="2000" b="0" i="1" smtClean="0">
                                              <a:solidFill>
                                                <a:schemeClr val="tx1"/>
                                              </a:solidFill>
                                              <a:latin typeface="Cambria Math" panose="02040503050406030204" pitchFamily="18" charset="0"/>
                                            </a:rPr>
                                            <m:t>′</m:t>
                                          </m:r>
                                        </m:sup>
                                      </m:sSup>
                                    </m:e>
                                  </m:d>
                                </m:e>
                                <m:sub>
                                  <m:r>
                                    <a:rPr lang="en-US" sz="2000" b="0" i="1" smtClean="0">
                                      <a:solidFill>
                                        <a:schemeClr val="tx1"/>
                                      </a:solidFill>
                                      <a:latin typeface="Cambria Math" panose="02040503050406030204" pitchFamily="18" charset="0"/>
                                    </a:rPr>
                                    <m:t>2</m:t>
                                  </m:r>
                                </m:sub>
                              </m:sSub>
                            </m:oMath>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463602"/>
                      </a:ext>
                    </a:extLst>
                  </a:tr>
                </a:tbl>
              </a:graphicData>
            </a:graphic>
          </p:graphicFrame>
        </mc:Choice>
        <mc:Fallback xmlns="">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1518075790"/>
                  </p:ext>
                </p:extLst>
              </p:nvPr>
            </p:nvGraphicFramePr>
            <p:xfrm>
              <a:off x="5415824" y="4954454"/>
              <a:ext cx="6471375" cy="1552576"/>
            </p:xfrm>
            <a:graphic>
              <a:graphicData uri="http://schemas.openxmlformats.org/drawingml/2006/table">
                <a:tbl>
                  <a:tblPr firstRow="1" bandRow="1">
                    <a:tableStyleId>{5C22544A-7EE6-4342-B048-85BDC9FD1C3A}</a:tableStyleId>
                  </a:tblPr>
                  <a:tblGrid>
                    <a:gridCol w="3954015">
                      <a:extLst>
                        <a:ext uri="{9D8B030D-6E8A-4147-A177-3AD203B41FA5}">
                          <a16:colId xmlns:a16="http://schemas.microsoft.com/office/drawing/2014/main" val="2060777553"/>
                        </a:ext>
                      </a:extLst>
                    </a:gridCol>
                    <a:gridCol w="2517360">
                      <a:extLst>
                        <a:ext uri="{9D8B030D-6E8A-4147-A177-3AD203B41FA5}">
                          <a16:colId xmlns:a16="http://schemas.microsoft.com/office/drawing/2014/main" val="870572075"/>
                        </a:ext>
                      </a:extLst>
                    </a:gridCol>
                  </a:tblGrid>
                  <a:tr h="776288">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r="-63636"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57143" b="-100000"/>
                          </a:stretch>
                        </a:blipFill>
                      </a:tcPr>
                    </a:tc>
                    <a:extLst>
                      <a:ext uri="{0D108BD9-81ED-4DB2-BD59-A6C34878D82A}">
                        <a16:rowId xmlns:a16="http://schemas.microsoft.com/office/drawing/2014/main" val="512459048"/>
                      </a:ext>
                    </a:extLst>
                  </a:tr>
                  <a:tr h="776288">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0000" r="-6363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57143" t="-100000"/>
                          </a:stretch>
                        </a:blipFill>
                      </a:tcPr>
                    </a:tc>
                    <a:extLst>
                      <a:ext uri="{0D108BD9-81ED-4DB2-BD59-A6C34878D82A}">
                        <a16:rowId xmlns:a16="http://schemas.microsoft.com/office/drawing/2014/main" val="3054463602"/>
                      </a:ext>
                    </a:extLst>
                  </a:tr>
                </a:tbl>
              </a:graphicData>
            </a:graphic>
          </p:graphicFrame>
        </mc:Fallback>
      </mc:AlternateContent>
      <p:cxnSp>
        <p:nvCxnSpPr>
          <p:cNvPr id="26" name="Connector: Elbow 25">
            <a:extLst>
              <a:ext uri="{FF2B5EF4-FFF2-40B4-BE49-F238E27FC236}">
                <a16:creationId xmlns:a16="http://schemas.microsoft.com/office/drawing/2014/main" id="{E86D5A99-5484-4BF8-BCB9-83A8F3F43734}"/>
              </a:ext>
            </a:extLst>
          </p:cNvPr>
          <p:cNvCxnSpPr>
            <a:cxnSpLocks/>
            <a:endCxn id="7" idx="1"/>
          </p:cNvCxnSpPr>
          <p:nvPr/>
        </p:nvCxnSpPr>
        <p:spPr>
          <a:xfrm rot="16200000" flipH="1">
            <a:off x="4741845" y="5056763"/>
            <a:ext cx="1057810" cy="290147"/>
          </a:xfrm>
          <a:prstGeom prst="bentConnector2">
            <a:avLst/>
          </a:prstGeom>
        </p:spPr>
        <p:style>
          <a:lnRef idx="1">
            <a:schemeClr val="dk1"/>
          </a:lnRef>
          <a:fillRef idx="0">
            <a:schemeClr val="dk1"/>
          </a:fillRef>
          <a:effectRef idx="0">
            <a:schemeClr val="dk1"/>
          </a:effectRef>
          <a:fontRef idx="minor">
            <a:schemeClr val="tx1"/>
          </a:fontRef>
        </p:style>
      </p:cxnSp>
      <p:sp>
        <p:nvSpPr>
          <p:cNvPr id="14" name="Left Brace 13">
            <a:extLst>
              <a:ext uri="{FF2B5EF4-FFF2-40B4-BE49-F238E27FC236}">
                <a16:creationId xmlns:a16="http://schemas.microsoft.com/office/drawing/2014/main" id="{5E1A424F-6820-44C6-944A-5122E94F7F0A}"/>
              </a:ext>
            </a:extLst>
          </p:cNvPr>
          <p:cNvSpPr/>
          <p:nvPr/>
        </p:nvSpPr>
        <p:spPr>
          <a:xfrm>
            <a:off x="5560899" y="5104356"/>
            <a:ext cx="290149" cy="12656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2CC066-B8B0-4B0F-A75D-335D81FD1BC0}"/>
                  </a:ext>
                </a:extLst>
              </p:cNvPr>
              <p:cNvSpPr txBox="1"/>
              <p:nvPr/>
            </p:nvSpPr>
            <p:spPr>
              <a:xfrm>
                <a:off x="2128007" y="2677646"/>
                <a:ext cx="5212360" cy="9354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𝑚𝑎𝑖𝑛</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vi-VN" sz="2400" b="0" i="1" smtClean="0">
                          <a:latin typeface="Cambria Math" panose="02040503050406030204" pitchFamily="18" charset="0"/>
                        </a:rPr>
                        <m:t>=</m:t>
                      </m:r>
                      <m:r>
                        <a:rPr lang="en-US" sz="2400" b="0" i="1" smtClean="0">
                          <a:solidFill>
                            <a:srgbClr val="FF0000"/>
                          </a:solidFill>
                          <a:latin typeface="Cambria Math" panose="02040503050406030204" pitchFamily="18" charset="0"/>
                        </a:rPr>
                        <m:t>10</m:t>
                      </m:r>
                      <m:func>
                        <m:funcPr>
                          <m:ctrlPr>
                            <a:rPr lang="en-US" sz="2400" b="0" i="1" smtClean="0">
                              <a:solidFill>
                                <a:srgbClr val="FF0000"/>
                              </a:solidFill>
                              <a:latin typeface="Cambria Math" panose="02040503050406030204" pitchFamily="18" charset="0"/>
                            </a:rPr>
                          </m:ctrlPr>
                        </m:funcPr>
                        <m:fName>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log</m:t>
                              </m:r>
                            </m:e>
                            <m:sub>
                              <m:r>
                                <a:rPr lang="en-US" sz="2400" b="0" i="1" smtClean="0">
                                  <a:solidFill>
                                    <a:srgbClr val="FF0000"/>
                                  </a:solidFill>
                                  <a:latin typeface="Cambria Math" panose="02040503050406030204" pitchFamily="18" charset="0"/>
                                </a:rPr>
                                <m:t>10</m:t>
                              </m:r>
                            </m:sub>
                          </m:sSub>
                        </m:fName>
                        <m:e>
                          <m:d>
                            <m:dPr>
                              <m:ctrlPr>
                                <a:rPr lang="en-US" sz="2400" b="0" i="1" smtClean="0">
                                  <a:solidFill>
                                    <a:srgbClr val="FF0000"/>
                                  </a:solidFill>
                                  <a:latin typeface="Cambria Math" panose="02040503050406030204" pitchFamily="18" charset="0"/>
                                </a:rPr>
                              </m:ctrlPr>
                            </m:dPr>
                            <m:e>
                              <m:f>
                                <m:fPr>
                                  <m:ctrlPr>
                                    <a:rPr lang="en-US" sz="2400" b="0" i="1" smtClean="0">
                                      <a:solidFill>
                                        <a:srgbClr val="FF0000"/>
                                      </a:solidFill>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𝑥</m:t>
                                              </m:r>
                                            </m:e>
                                          </m:acc>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den>
                              </m:f>
                            </m:e>
                          </m:d>
                        </m:e>
                      </m:func>
                    </m:oMath>
                  </m:oMathPara>
                </a14:m>
                <a:endParaRPr lang="en-US" sz="2400" dirty="0"/>
              </a:p>
            </p:txBody>
          </p:sp>
        </mc:Choice>
        <mc:Fallback xmlns="">
          <p:sp>
            <p:nvSpPr>
              <p:cNvPr id="27" name="TextBox 26">
                <a:extLst>
                  <a:ext uri="{FF2B5EF4-FFF2-40B4-BE49-F238E27FC236}">
                    <a16:creationId xmlns:a16="http://schemas.microsoft.com/office/drawing/2014/main" id="{D72CC066-B8B0-4B0F-A75D-335D81FD1BC0}"/>
                  </a:ext>
                </a:extLst>
              </p:cNvPr>
              <p:cNvSpPr txBox="1">
                <a:spLocks noRot="1" noChangeAspect="1" noMove="1" noResize="1" noEditPoints="1" noAdjustHandles="1" noChangeArrowheads="1" noChangeShapeType="1" noTextEdit="1"/>
              </p:cNvSpPr>
              <p:nvPr/>
            </p:nvSpPr>
            <p:spPr>
              <a:xfrm>
                <a:off x="2128007" y="2677646"/>
                <a:ext cx="5212360" cy="935449"/>
              </a:xfrm>
              <a:prstGeom prst="rect">
                <a:avLst/>
              </a:prstGeom>
              <a:blipFill>
                <a:blip r:embed="rId7"/>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520E0F2E-DB81-421F-915E-D63362DAC4DC}"/>
              </a:ext>
            </a:extLst>
          </p:cNvPr>
          <p:cNvCxnSpPr>
            <a:cxnSpLocks/>
          </p:cNvCxnSpPr>
          <p:nvPr/>
        </p:nvCxnSpPr>
        <p:spPr>
          <a:xfrm rot="16200000" flipH="1">
            <a:off x="1696437" y="2567304"/>
            <a:ext cx="620925" cy="385493"/>
          </a:xfrm>
          <a:prstGeom prst="bentConnector3">
            <a:avLst>
              <a:gd name="adj1" fmla="val 99989"/>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194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Chuẩn</a:t>
            </a:r>
            <a:r>
              <a:rPr lang="en-US" b="0" dirty="0">
                <a:latin typeface="+mn-lt"/>
              </a:rPr>
              <a:t> </a:t>
            </a:r>
            <a:r>
              <a:rPr lang="en-US" b="0" dirty="0" err="1">
                <a:latin typeface="+mn-lt"/>
              </a:rPr>
              <a:t>bị</a:t>
            </a:r>
            <a:r>
              <a:rPr lang="en-US" b="0" dirty="0">
                <a:latin typeface="+mn-lt"/>
              </a:rPr>
              <a:t> </a:t>
            </a:r>
            <a:r>
              <a:rPr lang="en-US" b="0" dirty="0" err="1">
                <a:latin typeface="+mn-lt"/>
              </a:rPr>
              <a:t>dữ</a:t>
            </a:r>
            <a:r>
              <a:rPr lang="en-US" b="0" dirty="0">
                <a:latin typeface="+mn-lt"/>
              </a:rPr>
              <a:t> </a:t>
            </a:r>
            <a:r>
              <a:rPr lang="en-US" b="0" dirty="0" err="1">
                <a:latin typeface="+mn-lt"/>
              </a:rPr>
              <a:t>liệu</a:t>
            </a:r>
            <a:endParaRPr lang="en-US" b="0" dirty="0">
              <a:latin typeface="+mn-lt"/>
            </a:endParaRPr>
          </a:p>
        </p:txBody>
      </p:sp>
      <p:graphicFrame>
        <p:nvGraphicFramePr>
          <p:cNvPr id="4" name="Table 7">
            <a:extLst>
              <a:ext uri="{FF2B5EF4-FFF2-40B4-BE49-F238E27FC236}">
                <a16:creationId xmlns:a16="http://schemas.microsoft.com/office/drawing/2014/main" id="{9ADAF338-86AC-40E8-B05B-9D5E6CDAFC90}"/>
              </a:ext>
            </a:extLst>
          </p:cNvPr>
          <p:cNvGraphicFramePr>
            <a:graphicFrameLocks noGrp="1"/>
          </p:cNvGraphicFramePr>
          <p:nvPr/>
        </p:nvGraphicFramePr>
        <p:xfrm>
          <a:off x="1604161" y="2017214"/>
          <a:ext cx="3513123" cy="1854200"/>
        </p:xfrm>
        <a:graphic>
          <a:graphicData uri="http://schemas.openxmlformats.org/drawingml/2006/table">
            <a:tbl>
              <a:tblPr firstRow="1" bandRow="1">
                <a:tableStyleId>{5C22544A-7EE6-4342-B048-85BDC9FD1C3A}</a:tableStyleId>
              </a:tblPr>
              <a:tblGrid>
                <a:gridCol w="2128940">
                  <a:extLst>
                    <a:ext uri="{9D8B030D-6E8A-4147-A177-3AD203B41FA5}">
                      <a16:colId xmlns:a16="http://schemas.microsoft.com/office/drawing/2014/main" val="3046922800"/>
                    </a:ext>
                  </a:extLst>
                </a:gridCol>
                <a:gridCol w="1384183">
                  <a:extLst>
                    <a:ext uri="{9D8B030D-6E8A-4147-A177-3AD203B41FA5}">
                      <a16:colId xmlns:a16="http://schemas.microsoft.com/office/drawing/2014/main" val="2455481853"/>
                    </a:ext>
                  </a:extLst>
                </a:gridCol>
              </a:tblGrid>
              <a:tr h="370840">
                <a:tc>
                  <a:txBody>
                    <a:bodyPr/>
                    <a:lstStyle/>
                    <a:p>
                      <a:pPr algn="ctr"/>
                      <a:r>
                        <a:rPr lang="vi-VN" b="1" dirty="0">
                          <a:solidFill>
                            <a:sysClr val="windowText" lastClr="000000"/>
                          </a:solidFill>
                        </a:rPr>
                        <a:t>Tiếng Việt</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1" dirty="0">
                          <a:solidFill>
                            <a:sysClr val="windowText" lastClr="000000"/>
                          </a:solidFill>
                        </a:rPr>
                        <a:t>Tiếng Anh</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56618"/>
                  </a:ext>
                </a:extLst>
              </a:tr>
              <a:tr h="370840">
                <a:tc>
                  <a:txBody>
                    <a:bodyPr/>
                    <a:lstStyle/>
                    <a:p>
                      <a:pPr algn="ctr"/>
                      <a:r>
                        <a:rPr lang="vi-VN" b="0" dirty="0">
                          <a:solidFill>
                            <a:sysClr val="windowText" lastClr="000000"/>
                          </a:solidFill>
                        </a:rPr>
                        <a:t>FPT Open Dataset</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CHIME</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851850"/>
                  </a:ext>
                </a:extLst>
              </a:tr>
              <a:tr h="370840">
                <a:tc>
                  <a:txBody>
                    <a:bodyPr/>
                    <a:lstStyle/>
                    <a:p>
                      <a:pPr algn="ctr"/>
                      <a:r>
                        <a:rPr lang="vi-VN" b="0" dirty="0">
                          <a:solidFill>
                            <a:sysClr val="windowText" lastClr="000000"/>
                          </a:solidFill>
                        </a:rPr>
                        <a:t>VIVOS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DNS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492090"/>
                  </a:ext>
                </a:extLst>
              </a:tr>
              <a:tr h="370840">
                <a:tc>
                  <a:txBody>
                    <a:bodyPr/>
                    <a:lstStyle/>
                    <a:p>
                      <a:pPr algn="ctr"/>
                      <a:r>
                        <a:rPr lang="vi-VN" b="0" dirty="0">
                          <a:solidFill>
                            <a:sysClr val="windowText" lastClr="000000"/>
                          </a:solidFill>
                        </a:rPr>
                        <a:t>VLSP 2019</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DEMAND</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94160"/>
                  </a:ext>
                </a:extLst>
              </a:tr>
              <a:tr h="370840">
                <a:tc>
                  <a:txBody>
                    <a:bodyPr/>
                    <a:lstStyle/>
                    <a:p>
                      <a:pPr algn="ctr"/>
                      <a:r>
                        <a:rPr lang="vi-VN" b="0" dirty="0">
                          <a:solidFill>
                            <a:sysClr val="windowText" lastClr="000000"/>
                          </a:solidFill>
                        </a:rPr>
                        <a:t>VIET-TTS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378657"/>
                  </a:ext>
                </a:extLst>
              </a:tr>
            </a:tbl>
          </a:graphicData>
        </a:graphic>
      </p:graphicFrame>
      <p:graphicFrame>
        <p:nvGraphicFramePr>
          <p:cNvPr id="5" name="Table 11">
            <a:extLst>
              <a:ext uri="{FF2B5EF4-FFF2-40B4-BE49-F238E27FC236}">
                <a16:creationId xmlns:a16="http://schemas.microsoft.com/office/drawing/2014/main" id="{94A7910E-D87C-48AA-8D0E-F17E06795428}"/>
              </a:ext>
            </a:extLst>
          </p:cNvPr>
          <p:cNvGraphicFramePr>
            <a:graphicFrameLocks noGrp="1"/>
          </p:cNvGraphicFramePr>
          <p:nvPr/>
        </p:nvGraphicFramePr>
        <p:xfrm>
          <a:off x="3273570" y="5138254"/>
          <a:ext cx="1843714" cy="1112520"/>
        </p:xfrm>
        <a:graphic>
          <a:graphicData uri="http://schemas.openxmlformats.org/drawingml/2006/table">
            <a:tbl>
              <a:tblPr firstRow="1" bandRow="1">
                <a:tableStyleId>{5C22544A-7EE6-4342-B048-85BDC9FD1C3A}</a:tableStyleId>
              </a:tblPr>
              <a:tblGrid>
                <a:gridCol w="1843714">
                  <a:extLst>
                    <a:ext uri="{9D8B030D-6E8A-4147-A177-3AD203B41FA5}">
                      <a16:colId xmlns:a16="http://schemas.microsoft.com/office/drawing/2014/main" val="1776483570"/>
                    </a:ext>
                  </a:extLst>
                </a:gridCol>
              </a:tblGrid>
              <a:tr h="370840">
                <a:tc>
                  <a:txBody>
                    <a:bodyPr/>
                    <a:lstStyle/>
                    <a:p>
                      <a:pPr algn="ctr"/>
                      <a:r>
                        <a:rPr lang="vi-VN" b="1" dirty="0">
                          <a:solidFill>
                            <a:sysClr val="windowText" lastClr="000000"/>
                          </a:solidFill>
                        </a:rPr>
                        <a:t>Nhiễu</a:t>
                      </a:r>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62396"/>
                  </a:ext>
                </a:extLst>
              </a:tr>
              <a:tr h="370840">
                <a:tc>
                  <a:txBody>
                    <a:bodyPr/>
                    <a:lstStyle/>
                    <a:p>
                      <a:pPr algn="ctr"/>
                      <a:r>
                        <a:rPr lang="vi-VN" b="0" dirty="0">
                          <a:solidFill>
                            <a:sysClr val="windowText" lastClr="000000"/>
                          </a:solidFill>
                        </a:rPr>
                        <a:t>FreeSound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06538"/>
                  </a:ext>
                </a:extLst>
              </a:tr>
              <a:tr h="370840">
                <a:tc>
                  <a:txBody>
                    <a:bodyPr/>
                    <a:lstStyle/>
                    <a:p>
                      <a:pPr algn="ctr"/>
                      <a:r>
                        <a:rPr lang="vi-VN" b="0" dirty="0">
                          <a:solidFill>
                            <a:sysClr val="windowText" lastClr="000000"/>
                          </a:solidFill>
                        </a:rPr>
                        <a:t>DEMAND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404768"/>
                  </a:ext>
                </a:extLst>
              </a:tr>
            </a:tbl>
          </a:graphicData>
        </a:graphic>
      </p:graphicFrame>
      <p:sp>
        <p:nvSpPr>
          <p:cNvPr id="8" name="Rectangle: Rounded Corners 7">
            <a:extLst>
              <a:ext uri="{FF2B5EF4-FFF2-40B4-BE49-F238E27FC236}">
                <a16:creationId xmlns:a16="http://schemas.microsoft.com/office/drawing/2014/main" id="{8A49AB19-3A73-487D-BDF3-6FF8DEC916B9}"/>
              </a:ext>
            </a:extLst>
          </p:cNvPr>
          <p:cNvSpPr/>
          <p:nvPr/>
        </p:nvSpPr>
        <p:spPr>
          <a:xfrm>
            <a:off x="6373186" y="2122415"/>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Âm thanh sạch</a:t>
            </a:r>
            <a:endParaRPr lang="en-US" dirty="0">
              <a:solidFill>
                <a:schemeClr val="tx1"/>
              </a:solidFill>
            </a:endParaRPr>
          </a:p>
        </p:txBody>
      </p:sp>
      <p:sp>
        <p:nvSpPr>
          <p:cNvPr id="9" name="Arrow: Right 8">
            <a:extLst>
              <a:ext uri="{FF2B5EF4-FFF2-40B4-BE49-F238E27FC236}">
                <a16:creationId xmlns:a16="http://schemas.microsoft.com/office/drawing/2014/main" id="{36136BA0-E777-4659-BE67-160400B14EA3}"/>
              </a:ext>
            </a:extLst>
          </p:cNvPr>
          <p:cNvSpPr/>
          <p:nvPr/>
        </p:nvSpPr>
        <p:spPr>
          <a:xfrm>
            <a:off x="5300618" y="2761751"/>
            <a:ext cx="889234" cy="48935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775AA0AC-639F-4E4F-9FD2-81D77ED92D07}"/>
              </a:ext>
            </a:extLst>
          </p:cNvPr>
          <p:cNvSpPr txBox="1"/>
          <p:nvPr/>
        </p:nvSpPr>
        <p:spPr>
          <a:xfrm>
            <a:off x="5446675" y="2390316"/>
            <a:ext cx="556563" cy="369332"/>
          </a:xfrm>
          <a:prstGeom prst="rect">
            <a:avLst/>
          </a:prstGeom>
          <a:noFill/>
        </p:spPr>
        <p:txBody>
          <a:bodyPr wrap="none" rtlCol="0">
            <a:spAutoFit/>
          </a:bodyPr>
          <a:lstStyle/>
          <a:p>
            <a:r>
              <a:rPr lang="vi-VN" dirty="0"/>
              <a:t>Lọc</a:t>
            </a:r>
            <a:endParaRPr lang="en-US" dirty="0"/>
          </a:p>
        </p:txBody>
      </p:sp>
      <p:sp>
        <p:nvSpPr>
          <p:cNvPr id="11" name="Rectangle: Rounded Corners 10">
            <a:extLst>
              <a:ext uri="{FF2B5EF4-FFF2-40B4-BE49-F238E27FC236}">
                <a16:creationId xmlns:a16="http://schemas.microsoft.com/office/drawing/2014/main" id="{F5E0B7D3-1E55-4861-AD88-AF0995FA3419}"/>
              </a:ext>
            </a:extLst>
          </p:cNvPr>
          <p:cNvSpPr/>
          <p:nvPr/>
        </p:nvSpPr>
        <p:spPr>
          <a:xfrm>
            <a:off x="9161824" y="3499586"/>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Dữ liệu </a:t>
            </a:r>
            <a:endParaRPr lang="en-US" dirty="0">
              <a:solidFill>
                <a:schemeClr val="tx1"/>
              </a:solidFill>
            </a:endParaRPr>
          </a:p>
          <a:p>
            <a:pPr algn="ctr"/>
            <a:r>
              <a:rPr lang="vi-VN" dirty="0">
                <a:solidFill>
                  <a:schemeClr val="tx1"/>
                </a:solidFill>
              </a:rPr>
              <a:t>huấn luyện</a:t>
            </a:r>
            <a:endParaRPr lang="en-US" dirty="0">
              <a:solidFill>
                <a:schemeClr val="tx1"/>
              </a:solidFill>
            </a:endParaRPr>
          </a:p>
        </p:txBody>
      </p:sp>
      <p:sp>
        <p:nvSpPr>
          <p:cNvPr id="12" name="Arrow: Right 11">
            <a:extLst>
              <a:ext uri="{FF2B5EF4-FFF2-40B4-BE49-F238E27FC236}">
                <a16:creationId xmlns:a16="http://schemas.microsoft.com/office/drawing/2014/main" id="{06784DAC-0D23-4EAE-B82E-0E2DA6BDDF43}"/>
              </a:ext>
            </a:extLst>
          </p:cNvPr>
          <p:cNvSpPr/>
          <p:nvPr/>
        </p:nvSpPr>
        <p:spPr>
          <a:xfrm rot="1322405">
            <a:off x="8170242" y="3529854"/>
            <a:ext cx="817313" cy="48935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E64F8E0C-FE28-4D98-B489-7A7F7F7F37F7}"/>
              </a:ext>
            </a:extLst>
          </p:cNvPr>
          <p:cNvSpPr/>
          <p:nvPr/>
        </p:nvSpPr>
        <p:spPr>
          <a:xfrm rot="20607551">
            <a:off x="5222135" y="4880658"/>
            <a:ext cx="3727393" cy="48935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5287D28-BFC0-4BF0-9111-4A3275AE7B8D}"/>
              </a:ext>
            </a:extLst>
          </p:cNvPr>
          <p:cNvSpPr>
            <a:spLocks noGrp="1"/>
          </p:cNvSpPr>
          <p:nvPr>
            <p:ph type="sldNum" sz="quarter" idx="12"/>
          </p:nvPr>
        </p:nvSpPr>
        <p:spPr/>
        <p:txBody>
          <a:bodyPr/>
          <a:lstStyle/>
          <a:p>
            <a:fld id="{1880F96C-824F-4C37-99B8-7E149B40C9DC}" type="slidenum">
              <a:rPr lang="en-US" smtClean="0"/>
              <a:pPr/>
              <a:t>24</a:t>
            </a:fld>
            <a:endParaRPr lang="en-US"/>
          </a:p>
        </p:txBody>
      </p:sp>
      <p:sp>
        <p:nvSpPr>
          <p:cNvPr id="14" name="TextBox 13">
            <a:extLst>
              <a:ext uri="{FF2B5EF4-FFF2-40B4-BE49-F238E27FC236}">
                <a16:creationId xmlns:a16="http://schemas.microsoft.com/office/drawing/2014/main" id="{0BD4866F-A12F-4AF6-A25A-6CDCE2021544}"/>
              </a:ext>
            </a:extLst>
          </p:cNvPr>
          <p:cNvSpPr txBox="1"/>
          <p:nvPr/>
        </p:nvSpPr>
        <p:spPr>
          <a:xfrm>
            <a:off x="2291189" y="6488668"/>
            <a:ext cx="7424097" cy="369332"/>
          </a:xfrm>
          <a:prstGeom prst="rect">
            <a:avLst/>
          </a:prstGeom>
          <a:noFill/>
        </p:spPr>
        <p:txBody>
          <a:bodyPr wrap="square" rtlCol="0">
            <a:spAutoFit/>
          </a:bodyPr>
          <a:lstStyle/>
          <a:p>
            <a:pPr algn="ctr"/>
            <a:r>
              <a:rPr lang="vi-VN" b="1" i="1" dirty="0"/>
              <a:t>Hình 3.1:</a:t>
            </a:r>
            <a:r>
              <a:rPr lang="vi-VN" i="1" dirty="0"/>
              <a:t> Sơ đồ xây dựng bộ dữ liệu huấn luyện</a:t>
            </a:r>
            <a:endParaRPr lang="en-US" b="1" i="1" dirty="0"/>
          </a:p>
        </p:txBody>
      </p:sp>
    </p:spTree>
    <p:extLst>
      <p:ext uri="{BB962C8B-B14F-4D97-AF65-F5344CB8AC3E}">
        <p14:creationId xmlns:p14="http://schemas.microsoft.com/office/powerpoint/2010/main" val="320995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Nguồn</a:t>
            </a:r>
            <a:r>
              <a:rPr lang="en-US" b="0" dirty="0">
                <a:latin typeface="+mn-lt"/>
              </a:rPr>
              <a:t> </a:t>
            </a:r>
            <a:r>
              <a:rPr lang="en-US" b="0" dirty="0" err="1">
                <a:latin typeface="+mn-lt"/>
              </a:rPr>
              <a:t>dữ</a:t>
            </a:r>
            <a:r>
              <a:rPr lang="en-US" b="0" dirty="0">
                <a:latin typeface="+mn-lt"/>
              </a:rPr>
              <a:t> </a:t>
            </a:r>
            <a:r>
              <a:rPr lang="en-US" b="0" dirty="0" err="1">
                <a:latin typeface="+mn-lt"/>
              </a:rPr>
              <a:t>liệu</a:t>
            </a:r>
            <a:r>
              <a:rPr lang="en-US" b="0" dirty="0">
                <a:latin typeface="+mn-lt"/>
              </a:rPr>
              <a:t> </a:t>
            </a:r>
            <a:r>
              <a:rPr lang="en-US" b="0" dirty="0" err="1">
                <a:latin typeface="+mn-lt"/>
              </a:rPr>
              <a:t>sạch</a:t>
            </a:r>
            <a:endParaRPr lang="en-US" b="0" dirty="0">
              <a:latin typeface="+mn-lt"/>
            </a:endParaRPr>
          </a:p>
        </p:txBody>
      </p:sp>
      <p:sp>
        <p:nvSpPr>
          <p:cNvPr id="2" name="Slide Number Placeholder 1">
            <a:extLst>
              <a:ext uri="{FF2B5EF4-FFF2-40B4-BE49-F238E27FC236}">
                <a16:creationId xmlns:a16="http://schemas.microsoft.com/office/drawing/2014/main" id="{B57132F9-4E72-4E94-A2B6-D6FF2E84DF35}"/>
              </a:ext>
            </a:extLst>
          </p:cNvPr>
          <p:cNvSpPr>
            <a:spLocks noGrp="1"/>
          </p:cNvSpPr>
          <p:nvPr>
            <p:ph type="sldNum" sz="quarter" idx="12"/>
          </p:nvPr>
        </p:nvSpPr>
        <p:spPr/>
        <p:txBody>
          <a:bodyPr/>
          <a:lstStyle/>
          <a:p>
            <a:fld id="{1880F96C-824F-4C37-99B8-7E149B40C9DC}" type="slidenum">
              <a:rPr lang="en-US" smtClean="0"/>
              <a:pPr/>
              <a:t>25</a:t>
            </a:fld>
            <a:endParaRPr lang="en-US"/>
          </a:p>
        </p:txBody>
      </p:sp>
      <p:graphicFrame>
        <p:nvGraphicFramePr>
          <p:cNvPr id="7" name="Table 4">
            <a:extLst>
              <a:ext uri="{FF2B5EF4-FFF2-40B4-BE49-F238E27FC236}">
                <a16:creationId xmlns:a16="http://schemas.microsoft.com/office/drawing/2014/main" id="{4AD8CFA5-145A-4F6D-909E-AD0C19030188}"/>
              </a:ext>
            </a:extLst>
          </p:cNvPr>
          <p:cNvGraphicFramePr>
            <a:graphicFrameLocks noGrp="1"/>
          </p:cNvGraphicFramePr>
          <p:nvPr>
            <p:extLst>
              <p:ext uri="{D42A27DB-BD31-4B8C-83A1-F6EECF244321}">
                <p14:modId xmlns:p14="http://schemas.microsoft.com/office/powerpoint/2010/main" val="1633098384"/>
              </p:ext>
            </p:extLst>
          </p:nvPr>
        </p:nvGraphicFramePr>
        <p:xfrm>
          <a:off x="210207" y="1918740"/>
          <a:ext cx="11771585" cy="2011680"/>
        </p:xfrm>
        <a:graphic>
          <a:graphicData uri="http://schemas.openxmlformats.org/drawingml/2006/table">
            <a:tbl>
              <a:tblPr firstRow="1" bandRow="1">
                <a:tableStyleId>{5C22544A-7EE6-4342-B048-85BDC9FD1C3A}</a:tableStyleId>
              </a:tblPr>
              <a:tblGrid>
                <a:gridCol w="1621359">
                  <a:extLst>
                    <a:ext uri="{9D8B030D-6E8A-4147-A177-3AD203B41FA5}">
                      <a16:colId xmlns:a16="http://schemas.microsoft.com/office/drawing/2014/main" val="1596628520"/>
                    </a:ext>
                  </a:extLst>
                </a:gridCol>
                <a:gridCol w="1657756">
                  <a:extLst>
                    <a:ext uri="{9D8B030D-6E8A-4147-A177-3AD203B41FA5}">
                      <a16:colId xmlns:a16="http://schemas.microsoft.com/office/drawing/2014/main" val="3852371747"/>
                    </a:ext>
                  </a:extLst>
                </a:gridCol>
                <a:gridCol w="3783836">
                  <a:extLst>
                    <a:ext uri="{9D8B030D-6E8A-4147-A177-3AD203B41FA5}">
                      <a16:colId xmlns:a16="http://schemas.microsoft.com/office/drawing/2014/main" val="1993960275"/>
                    </a:ext>
                  </a:extLst>
                </a:gridCol>
                <a:gridCol w="2354317">
                  <a:extLst>
                    <a:ext uri="{9D8B030D-6E8A-4147-A177-3AD203B41FA5}">
                      <a16:colId xmlns:a16="http://schemas.microsoft.com/office/drawing/2014/main" val="1242957779"/>
                    </a:ext>
                  </a:extLst>
                </a:gridCol>
                <a:gridCol w="235431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Số loại nhiễu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Giọng nói sạch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DNS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 TB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Giảm nhiễu</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11350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28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10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56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CHIME</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115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Speech to Text, tách giọng nói</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32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0534579"/>
                  </a:ext>
                </a:extLst>
              </a:tr>
              <a:tr h="315035">
                <a:tc>
                  <a:txBody>
                    <a:bodyPr/>
                    <a:lstStyle/>
                    <a:p>
                      <a:pPr algn="ctr"/>
                      <a:r>
                        <a:rPr lang="vi-VN" sz="1600" dirty="0">
                          <a:solidFill>
                            <a:schemeClr val="tx1"/>
                          </a:solidFill>
                        </a:rPr>
                        <a:t>DEMAND</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7.4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Noise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201572"/>
                  </a:ext>
                </a:extLst>
              </a:tr>
            </a:tbl>
          </a:graphicData>
        </a:graphic>
      </p:graphicFrame>
      <p:graphicFrame>
        <p:nvGraphicFramePr>
          <p:cNvPr id="8" name="Table 4">
            <a:extLst>
              <a:ext uri="{FF2B5EF4-FFF2-40B4-BE49-F238E27FC236}">
                <a16:creationId xmlns:a16="http://schemas.microsoft.com/office/drawing/2014/main" id="{FD26B027-8E51-43BF-8110-2EEFA2E62F24}"/>
              </a:ext>
            </a:extLst>
          </p:cNvPr>
          <p:cNvGraphicFramePr>
            <a:graphicFrameLocks noGrp="1"/>
          </p:cNvGraphicFramePr>
          <p:nvPr>
            <p:extLst>
              <p:ext uri="{D42A27DB-BD31-4B8C-83A1-F6EECF244321}">
                <p14:modId xmlns:p14="http://schemas.microsoft.com/office/powerpoint/2010/main" val="2341710760"/>
              </p:ext>
            </p:extLst>
          </p:nvPr>
        </p:nvGraphicFramePr>
        <p:xfrm>
          <a:off x="210207" y="4588423"/>
          <a:ext cx="11771585" cy="1676400"/>
        </p:xfrm>
        <a:graphic>
          <a:graphicData uri="http://schemas.openxmlformats.org/drawingml/2006/table">
            <a:tbl>
              <a:tblPr firstRow="1" bandRow="1">
                <a:tableStyleId>{5C22544A-7EE6-4342-B048-85BDC9FD1C3A}</a:tableStyleId>
              </a:tblPr>
              <a:tblGrid>
                <a:gridCol w="2026699">
                  <a:extLst>
                    <a:ext uri="{9D8B030D-6E8A-4147-A177-3AD203B41FA5}">
                      <a16:colId xmlns:a16="http://schemas.microsoft.com/office/drawing/2014/main" val="1596628520"/>
                    </a:ext>
                  </a:extLst>
                </a:gridCol>
                <a:gridCol w="2072195">
                  <a:extLst>
                    <a:ext uri="{9D8B030D-6E8A-4147-A177-3AD203B41FA5}">
                      <a16:colId xmlns:a16="http://schemas.microsoft.com/office/drawing/2014/main" val="3852371747"/>
                    </a:ext>
                  </a:extLst>
                </a:gridCol>
                <a:gridCol w="4729794">
                  <a:extLst>
                    <a:ext uri="{9D8B030D-6E8A-4147-A177-3AD203B41FA5}">
                      <a16:colId xmlns:a16="http://schemas.microsoft.com/office/drawing/2014/main" val="1993960275"/>
                    </a:ext>
                  </a:extLst>
                </a:gridCol>
                <a:gridCol w="294289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b="1" dirty="0">
                          <a:solidFill>
                            <a:schemeClr val="tx1"/>
                          </a:solidFill>
                        </a:rPr>
                        <a:t>Số file âm thanh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FPT Open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1.6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15049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VIVOS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12426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VLSP 2019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23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160000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VIET-TTS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Speech to Text,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vi-VN" sz="1600" dirty="0">
                          <a:solidFill>
                            <a:schemeClr val="tx1"/>
                          </a:solidFill>
                        </a:rPr>
                        <a:t>22884</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201572"/>
                  </a:ext>
                </a:extLst>
              </a:tr>
            </a:tbl>
          </a:graphicData>
        </a:graphic>
      </p:graphicFrame>
      <p:sp>
        <p:nvSpPr>
          <p:cNvPr id="4" name="TextBox 3">
            <a:extLst>
              <a:ext uri="{FF2B5EF4-FFF2-40B4-BE49-F238E27FC236}">
                <a16:creationId xmlns:a16="http://schemas.microsoft.com/office/drawing/2014/main" id="{09A1A5CD-FAD6-42CB-BA06-73E0030A8441}"/>
              </a:ext>
            </a:extLst>
          </p:cNvPr>
          <p:cNvSpPr txBox="1"/>
          <p:nvPr/>
        </p:nvSpPr>
        <p:spPr>
          <a:xfrm>
            <a:off x="4477406" y="4046483"/>
            <a:ext cx="3237186" cy="369332"/>
          </a:xfrm>
          <a:prstGeom prst="rect">
            <a:avLst/>
          </a:prstGeom>
          <a:noFill/>
        </p:spPr>
        <p:txBody>
          <a:bodyPr wrap="square" rtlCol="0">
            <a:spAutoFit/>
          </a:bodyPr>
          <a:lstStyle/>
          <a:p>
            <a:pPr algn="ctr"/>
            <a:r>
              <a:rPr lang="vi-VN" b="1" i="1" dirty="0"/>
              <a:t>Bảng 3.2: </a:t>
            </a:r>
            <a:r>
              <a:rPr lang="vi-VN" i="1" dirty="0"/>
              <a:t>Dữ liệu tiếng Anh</a:t>
            </a:r>
            <a:endParaRPr lang="en-US" i="1" dirty="0"/>
          </a:p>
        </p:txBody>
      </p:sp>
      <p:sp>
        <p:nvSpPr>
          <p:cNvPr id="9" name="TextBox 8">
            <a:extLst>
              <a:ext uri="{FF2B5EF4-FFF2-40B4-BE49-F238E27FC236}">
                <a16:creationId xmlns:a16="http://schemas.microsoft.com/office/drawing/2014/main" id="{A9ABA148-91C8-4656-9669-F1CEE030FE48}"/>
              </a:ext>
            </a:extLst>
          </p:cNvPr>
          <p:cNvSpPr txBox="1"/>
          <p:nvPr/>
        </p:nvSpPr>
        <p:spPr>
          <a:xfrm>
            <a:off x="4477406" y="6323365"/>
            <a:ext cx="3237186" cy="369332"/>
          </a:xfrm>
          <a:prstGeom prst="rect">
            <a:avLst/>
          </a:prstGeom>
          <a:noFill/>
        </p:spPr>
        <p:txBody>
          <a:bodyPr wrap="square" rtlCol="0">
            <a:spAutoFit/>
          </a:bodyPr>
          <a:lstStyle/>
          <a:p>
            <a:pPr algn="ctr"/>
            <a:r>
              <a:rPr lang="vi-VN" b="1" i="1" dirty="0"/>
              <a:t>Bảng</a:t>
            </a:r>
            <a:r>
              <a:rPr lang="en-US" b="1" i="1" dirty="0"/>
              <a:t> </a:t>
            </a:r>
            <a:r>
              <a:rPr lang="vi-VN" b="1" i="1" dirty="0"/>
              <a:t>3.3: </a:t>
            </a:r>
            <a:r>
              <a:rPr lang="vi-VN" i="1" dirty="0"/>
              <a:t>Dữ liệu tiếng Việt</a:t>
            </a:r>
            <a:endParaRPr lang="en-US" i="1" dirty="0"/>
          </a:p>
        </p:txBody>
      </p:sp>
      <p:sp>
        <p:nvSpPr>
          <p:cNvPr id="10" name="Rectangle 9">
            <a:extLst>
              <a:ext uri="{FF2B5EF4-FFF2-40B4-BE49-F238E27FC236}">
                <a16:creationId xmlns:a16="http://schemas.microsoft.com/office/drawing/2014/main" id="{D228CA0A-E694-484F-A31D-78A14684C8B5}"/>
              </a:ext>
            </a:extLst>
          </p:cNvPr>
          <p:cNvSpPr/>
          <p:nvPr/>
        </p:nvSpPr>
        <p:spPr>
          <a:xfrm>
            <a:off x="210207" y="2902688"/>
            <a:ext cx="11771585" cy="3416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76C5AF-593D-4917-AF09-5DB3D15F4D78}"/>
              </a:ext>
            </a:extLst>
          </p:cNvPr>
          <p:cNvSpPr/>
          <p:nvPr/>
        </p:nvSpPr>
        <p:spPr>
          <a:xfrm>
            <a:off x="210206" y="5255815"/>
            <a:ext cx="11771585" cy="3416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88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pha</a:t>
            </a:r>
            <a:r>
              <a:rPr lang="en-US" b="0" dirty="0">
                <a:latin typeface="+mn-lt"/>
              </a:rPr>
              <a:t> </a:t>
            </a:r>
            <a:r>
              <a:rPr lang="en-US" b="0" dirty="0" err="1">
                <a:latin typeface="+mn-lt"/>
              </a:rPr>
              <a:t>nhiễu</a:t>
            </a:r>
            <a:endParaRPr lang="en-US" b="0" dirty="0">
              <a:latin typeface="+mn-lt"/>
            </a:endParaRPr>
          </a:p>
        </p:txBody>
      </p:sp>
      <p:sp>
        <p:nvSpPr>
          <p:cNvPr id="4" name="TextBox 3">
            <a:extLst>
              <a:ext uri="{FF2B5EF4-FFF2-40B4-BE49-F238E27FC236}">
                <a16:creationId xmlns:a16="http://schemas.microsoft.com/office/drawing/2014/main" id="{B7065872-212C-404E-874D-A1DA38430596}"/>
              </a:ext>
            </a:extLst>
          </p:cNvPr>
          <p:cNvSpPr txBox="1"/>
          <p:nvPr/>
        </p:nvSpPr>
        <p:spPr>
          <a:xfrm>
            <a:off x="1893203" y="2851546"/>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5" name="TextBox 4">
            <a:extLst>
              <a:ext uri="{FF2B5EF4-FFF2-40B4-BE49-F238E27FC236}">
                <a16:creationId xmlns:a16="http://schemas.microsoft.com/office/drawing/2014/main" id="{60E51214-04F1-4574-BCE9-9F47B677F5C1}"/>
              </a:ext>
            </a:extLst>
          </p:cNvPr>
          <p:cNvSpPr txBox="1"/>
          <p:nvPr/>
        </p:nvSpPr>
        <p:spPr>
          <a:xfrm>
            <a:off x="6675615" y="2851545"/>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8" name="Straight Connector 7">
            <a:extLst>
              <a:ext uri="{FF2B5EF4-FFF2-40B4-BE49-F238E27FC236}">
                <a16:creationId xmlns:a16="http://schemas.microsoft.com/office/drawing/2014/main" id="{649B3708-EF41-49DD-B201-029AB5EDB454}"/>
              </a:ext>
            </a:extLst>
          </p:cNvPr>
          <p:cNvCxnSpPr/>
          <p:nvPr/>
        </p:nvCxnSpPr>
        <p:spPr>
          <a:xfrm>
            <a:off x="5908733" y="2851545"/>
            <a:ext cx="0" cy="29277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5984BE-25A0-43EB-A289-1B46405CBAD8}"/>
                  </a:ext>
                </a:extLst>
              </p:cNvPr>
              <p:cNvSpPr txBox="1"/>
              <p:nvPr/>
            </p:nvSpPr>
            <p:spPr>
              <a:xfrm>
                <a:off x="1247250" y="3509743"/>
                <a:ext cx="4496494" cy="2291525"/>
              </a:xfrm>
              <a:prstGeom prst="rect">
                <a:avLst/>
              </a:prstGeom>
              <a:noFill/>
            </p:spPr>
            <p:txBody>
              <a:bodyPr wrap="square" rtlCol="0">
                <a:spAutoFit/>
              </a:bodyPr>
              <a:lstStyle/>
              <a:p>
                <a:r>
                  <a:rPr lang="vi-VN" sz="2400" dirty="0"/>
                  <a:t>Tương quan về </a:t>
                </a:r>
                <a:endParaRPr lang="en-US" sz="2400" dirty="0"/>
              </a:p>
              <a:p>
                <a:r>
                  <a:rPr lang="vi-VN" sz="2400" dirty="0"/>
                  <a:t>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solidFill>
                                    <a:srgbClr val="FF0000"/>
                                  </a:solidFill>
                                  <a:latin typeface="Cambria Math" panose="02040503050406030204" pitchFamily="18" charset="0"/>
                                </a:rPr>
                                <m:t>𝑥</m:t>
                              </m:r>
                              <m:sSup>
                                <m:sSupPr>
                                  <m:ctrlPr>
                                    <a:rPr lang="en-US" sz="2400" b="0" i="1" smtClean="0">
                                      <a:solidFill>
                                        <a:srgbClr val="FF0000"/>
                                      </a:solidFill>
                                      <a:latin typeface="Cambria Math" panose="02040503050406030204" pitchFamily="18" charset="0"/>
                                    </a:rPr>
                                  </m:ctrlPr>
                                </m:sSupPr>
                                <m:e>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𝑡</m:t>
                                      </m:r>
                                    </m:e>
                                  </m:d>
                                </m:e>
                                <m:sup>
                                  <m:r>
                                    <a:rPr lang="en-US" sz="2400" b="0" i="1" smtClean="0">
                                      <a:solidFill>
                                        <a:srgbClr val="FF0000"/>
                                      </a:solidFill>
                                      <a:latin typeface="Cambria Math" panose="02040503050406030204" pitchFamily="18" charset="0"/>
                                    </a:rPr>
                                    <m:t>2</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xmlns="">
          <p:sp>
            <p:nvSpPr>
              <p:cNvPr id="9" name="TextBox 8">
                <a:extLst>
                  <a:ext uri="{FF2B5EF4-FFF2-40B4-BE49-F238E27FC236}">
                    <a16:creationId xmlns:a16="http://schemas.microsoft.com/office/drawing/2014/main" id="{A85984BE-25A0-43EB-A289-1B46405CBAD8}"/>
                  </a:ext>
                </a:extLst>
              </p:cNvPr>
              <p:cNvSpPr txBox="1">
                <a:spLocks noRot="1" noChangeAspect="1" noMove="1" noResize="1" noEditPoints="1" noAdjustHandles="1" noChangeArrowheads="1" noChangeShapeType="1" noTextEdit="1"/>
              </p:cNvSpPr>
              <p:nvPr/>
            </p:nvSpPr>
            <p:spPr>
              <a:xfrm>
                <a:off x="1247250" y="3509743"/>
                <a:ext cx="4496494" cy="2291525"/>
              </a:xfrm>
              <a:prstGeom prst="rect">
                <a:avLst/>
              </a:prstGeom>
              <a:blipFill>
                <a:blip r:embed="rId4"/>
                <a:stretch>
                  <a:fillRect l="-2171" t="-2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28C9A-CD17-44E1-9C70-5BB48CDF8688}"/>
                  </a:ext>
                </a:extLst>
              </p:cNvPr>
              <p:cNvSpPr txBox="1"/>
              <p:nvPr/>
            </p:nvSpPr>
            <p:spPr>
              <a:xfrm>
                <a:off x="6231708" y="3514997"/>
                <a:ext cx="4496494" cy="2291525"/>
              </a:xfrm>
              <a:prstGeom prst="rect">
                <a:avLst/>
              </a:prstGeom>
              <a:noFill/>
            </p:spPr>
            <p:txBody>
              <a:bodyPr wrap="square" rtlCol="0">
                <a:spAutoFit/>
              </a:bodyPr>
              <a:lstStyle/>
              <a:p>
                <a:r>
                  <a:rPr lang="vi-VN" sz="2400" dirty="0"/>
                  <a:t>Không có tương quan về </a:t>
                </a:r>
                <a:endParaRPr lang="en-US" sz="2400" dirty="0"/>
              </a:p>
              <a:p>
                <a:r>
                  <a:rPr lang="vi-VN" sz="2400" dirty="0"/>
                  <a:t>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p>
                                <m:sSupPr>
                                  <m:ctrlPr>
                                    <a:rPr lang="en-US" sz="2400" b="0" i="1" smtClean="0">
                                      <a:latin typeface="Cambria Math" panose="02040503050406030204" pitchFamily="18" charset="0"/>
                                    </a:rPr>
                                  </m:ctrlPr>
                                </m:sSupPr>
                                <m:e>
                                  <m:sSubSup>
                                    <m:sSubSupPr>
                                      <m:ctrlPr>
                                        <a:rPr lang="en-US" sz="2400" b="0" i="1" dirty="0" smtClean="0">
                                          <a:solidFill>
                                            <a:srgbClr val="FF0000"/>
                                          </a:solidFill>
                                          <a:latin typeface="Cambria Math" panose="02040503050406030204" pitchFamily="18" charset="0"/>
                                        </a:rPr>
                                      </m:ctrlPr>
                                    </m:sSubSupPr>
                                    <m:e>
                                      <m:d>
                                        <m:dPr>
                                          <m:begChr m:val="‖"/>
                                          <m:endChr m:val="‖"/>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𝑛</m:t>
                                          </m:r>
                                        </m:e>
                                      </m:d>
                                    </m:e>
                                    <m:sub>
                                      <m:r>
                                        <a:rPr lang="en-US" sz="2400" b="0" i="1" dirty="0" smtClean="0">
                                          <a:solidFill>
                                            <a:srgbClr val="FF0000"/>
                                          </a:solidFill>
                                          <a:latin typeface="Cambria Math" panose="02040503050406030204" pitchFamily="18" charset="0"/>
                                        </a:rPr>
                                        <m:t>2</m:t>
                                      </m:r>
                                    </m:sub>
                                    <m:sup>
                                      <m:r>
                                        <a:rPr lang="en-US" sz="2400" b="0" i="1" dirty="0" smtClean="0">
                                          <a:solidFill>
                                            <a:srgbClr val="FF0000"/>
                                          </a:solidFill>
                                          <a:latin typeface="Cambria Math" panose="02040503050406030204" pitchFamily="18" charset="0"/>
                                        </a:rPr>
                                        <m:t>2</m:t>
                                      </m:r>
                                    </m:sup>
                                  </m:sSubSup>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xmlns="">
          <p:sp>
            <p:nvSpPr>
              <p:cNvPr id="10" name="TextBox 9">
                <a:extLst>
                  <a:ext uri="{FF2B5EF4-FFF2-40B4-BE49-F238E27FC236}">
                    <a16:creationId xmlns:a16="http://schemas.microsoft.com/office/drawing/2014/main" id="{C7528C9A-CD17-44E1-9C70-5BB48CDF8688}"/>
                  </a:ext>
                </a:extLst>
              </p:cNvPr>
              <p:cNvSpPr txBox="1">
                <a:spLocks noRot="1" noChangeAspect="1" noMove="1" noResize="1" noEditPoints="1" noAdjustHandles="1" noChangeArrowheads="1" noChangeShapeType="1" noTextEdit="1"/>
              </p:cNvSpPr>
              <p:nvPr/>
            </p:nvSpPr>
            <p:spPr>
              <a:xfrm>
                <a:off x="6231708" y="3514997"/>
                <a:ext cx="4496494" cy="2291525"/>
              </a:xfrm>
              <a:prstGeom prst="rect">
                <a:avLst/>
              </a:prstGeom>
              <a:blipFill>
                <a:blip r:embed="rId5"/>
                <a:stretch>
                  <a:fillRect l="-2033" t="-239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26</a:t>
            </a:fld>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8AEC53-F732-4C19-B816-F1649998C6C6}"/>
                  </a:ext>
                </a:extLst>
              </p:cNvPr>
              <p:cNvSpPr txBox="1"/>
              <p:nvPr/>
            </p:nvSpPr>
            <p:spPr>
              <a:xfrm>
                <a:off x="3027079" y="1595662"/>
                <a:ext cx="6978393" cy="1216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𝑆𝑁𝑅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a:rPr lang="en-US" sz="3200" b="0" i="1" smtClean="0">
                          <a:latin typeface="Cambria Math" panose="02040503050406030204" pitchFamily="18" charset="0"/>
                        </a:rPr>
                        <m:t>=10</m:t>
                      </m:r>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10</m:t>
                              </m:r>
                            </m:sub>
                          </m:sSub>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num>
                                <m:den>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den>
                              </m:f>
                            </m:e>
                          </m:d>
                        </m:e>
                      </m:func>
                    </m:oMath>
                  </m:oMathPara>
                </a14:m>
                <a:endParaRPr lang="en-US" sz="3200" dirty="0"/>
              </a:p>
            </p:txBody>
          </p:sp>
        </mc:Choice>
        <mc:Fallback xmlns="">
          <p:sp>
            <p:nvSpPr>
              <p:cNvPr id="15" name="TextBox 14">
                <a:extLst>
                  <a:ext uri="{FF2B5EF4-FFF2-40B4-BE49-F238E27FC236}">
                    <a16:creationId xmlns:a16="http://schemas.microsoft.com/office/drawing/2014/main" id="{DA8AEC53-F732-4C19-B816-F1649998C6C6}"/>
                  </a:ext>
                </a:extLst>
              </p:cNvPr>
              <p:cNvSpPr txBox="1">
                <a:spLocks noRot="1" noChangeAspect="1" noMove="1" noResize="1" noEditPoints="1" noAdjustHandles="1" noChangeArrowheads="1" noChangeShapeType="1" noTextEdit="1"/>
              </p:cNvSpPr>
              <p:nvPr/>
            </p:nvSpPr>
            <p:spPr>
              <a:xfrm>
                <a:off x="3027079" y="1595662"/>
                <a:ext cx="6978393" cy="1216551"/>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7A91790-3963-4929-AC5C-9ABE35407ACB}"/>
              </a:ext>
            </a:extLst>
          </p:cNvPr>
          <p:cNvSpPr txBox="1"/>
          <p:nvPr/>
        </p:nvSpPr>
        <p:spPr>
          <a:xfrm>
            <a:off x="669851" y="6358788"/>
            <a:ext cx="6251941" cy="369332"/>
          </a:xfrm>
          <a:prstGeom prst="rect">
            <a:avLst/>
          </a:prstGeom>
          <a:noFill/>
        </p:spPr>
        <p:txBody>
          <a:bodyPr wrap="square" rtlCol="0">
            <a:spAutoFit/>
          </a:bodyPr>
          <a:lstStyle/>
          <a:p>
            <a:r>
              <a:rPr lang="vi-VN" i="1" dirty="0"/>
              <a:t>*Mức độ tín hiệu so với nhiễu (Signal to Noise Rate, SNR)</a:t>
            </a:r>
            <a:endParaRPr lang="en-US" i="1" dirty="0"/>
          </a:p>
        </p:txBody>
      </p:sp>
    </p:spTree>
    <p:extLst>
      <p:ext uri="{BB962C8B-B14F-4D97-AF65-F5344CB8AC3E}">
        <p14:creationId xmlns:p14="http://schemas.microsoft.com/office/powerpoint/2010/main" val="750218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trộn</a:t>
            </a:r>
            <a:r>
              <a:rPr lang="en-US" b="0" dirty="0">
                <a:latin typeface="+mn-lt"/>
              </a:rPr>
              <a:t> </a:t>
            </a:r>
            <a:r>
              <a:rPr lang="en-US" b="0" dirty="0" err="1">
                <a:latin typeface="+mn-lt"/>
              </a:rPr>
              <a:t>nhiễu</a:t>
            </a:r>
            <a:endParaRPr lang="en-US" b="0" dirty="0">
              <a:latin typeface="+mn-lt"/>
            </a:endParaRPr>
          </a:p>
        </p:txBody>
      </p:sp>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27</a:t>
            </a:fld>
            <a:endParaRPr lang="en-US"/>
          </a:p>
        </p:txBody>
      </p:sp>
      <p:pic>
        <p:nvPicPr>
          <p:cNvPr id="11" name="Picture 2">
            <a:extLst>
              <a:ext uri="{FF2B5EF4-FFF2-40B4-BE49-F238E27FC236}">
                <a16:creationId xmlns:a16="http://schemas.microsoft.com/office/drawing/2014/main" id="{D35EE1B5-648B-4E0F-A3B7-A0A0D144F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483" y="2482105"/>
            <a:ext cx="3075890" cy="20535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5CC4A34-EB10-45EE-A928-9706A5024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3483" y="4645559"/>
            <a:ext cx="3075890" cy="2053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furniture, curtain&#10;&#10;Description automatically generated">
            <a:extLst>
              <a:ext uri="{FF2B5EF4-FFF2-40B4-BE49-F238E27FC236}">
                <a16:creationId xmlns:a16="http://schemas.microsoft.com/office/drawing/2014/main" id="{C787A354-864B-4A13-AB29-22EB989C3B2C}"/>
              </a:ext>
            </a:extLst>
          </p:cNvPr>
          <p:cNvPicPr>
            <a:picLocks noChangeAspect="1"/>
          </p:cNvPicPr>
          <p:nvPr/>
        </p:nvPicPr>
        <p:blipFill rotWithShape="1">
          <a:blip r:embed="rId6">
            <a:extLst>
              <a:ext uri="{28A0092B-C50C-407E-A947-70E740481C1C}">
                <a14:useLocalDpi xmlns:a14="http://schemas.microsoft.com/office/drawing/2010/main" val="0"/>
              </a:ext>
            </a:extLst>
          </a:blip>
          <a:srcRect l="11774" t="11821" r="9599" b="10388"/>
          <a:stretch/>
        </p:blipFill>
        <p:spPr>
          <a:xfrm>
            <a:off x="2255203" y="4645559"/>
            <a:ext cx="2759401" cy="2047521"/>
          </a:xfrm>
          <a:prstGeom prst="rect">
            <a:avLst/>
          </a:prstGeom>
        </p:spPr>
      </p:pic>
      <p:pic>
        <p:nvPicPr>
          <p:cNvPr id="14" name="Picture 13" descr="A picture containing text, curtain&#10;&#10;Description automatically generated">
            <a:extLst>
              <a:ext uri="{FF2B5EF4-FFF2-40B4-BE49-F238E27FC236}">
                <a16:creationId xmlns:a16="http://schemas.microsoft.com/office/drawing/2014/main" id="{F05C0E38-5698-4EA3-BA04-821678FE8925}"/>
              </a:ext>
            </a:extLst>
          </p:cNvPr>
          <p:cNvPicPr>
            <a:picLocks noChangeAspect="1"/>
          </p:cNvPicPr>
          <p:nvPr/>
        </p:nvPicPr>
        <p:blipFill rotWithShape="1">
          <a:blip r:embed="rId7">
            <a:extLst>
              <a:ext uri="{28A0092B-C50C-407E-A947-70E740481C1C}">
                <a14:useLocalDpi xmlns:a14="http://schemas.microsoft.com/office/drawing/2010/main" val="0"/>
              </a:ext>
            </a:extLst>
          </a:blip>
          <a:srcRect l="11384" t="11390" r="9994" b="9674"/>
          <a:stretch/>
        </p:blipFill>
        <p:spPr>
          <a:xfrm>
            <a:off x="2287526" y="2482104"/>
            <a:ext cx="2727078" cy="2053506"/>
          </a:xfrm>
          <a:prstGeom prst="rect">
            <a:avLst/>
          </a:prstGeom>
        </p:spPr>
      </p:pic>
      <p:sp>
        <p:nvSpPr>
          <p:cNvPr id="16" name="TextBox 15">
            <a:extLst>
              <a:ext uri="{FF2B5EF4-FFF2-40B4-BE49-F238E27FC236}">
                <a16:creationId xmlns:a16="http://schemas.microsoft.com/office/drawing/2014/main" id="{23EF310E-2B90-46A1-9FE5-E6B5C1A1430D}"/>
              </a:ext>
            </a:extLst>
          </p:cNvPr>
          <p:cNvSpPr txBox="1"/>
          <p:nvPr/>
        </p:nvSpPr>
        <p:spPr>
          <a:xfrm>
            <a:off x="2208513" y="1910490"/>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17" name="TextBox 16">
            <a:extLst>
              <a:ext uri="{FF2B5EF4-FFF2-40B4-BE49-F238E27FC236}">
                <a16:creationId xmlns:a16="http://schemas.microsoft.com/office/drawing/2014/main" id="{AA3EF8C8-7377-41AC-91E4-279C5132FFA1}"/>
              </a:ext>
            </a:extLst>
          </p:cNvPr>
          <p:cNvSpPr txBox="1"/>
          <p:nvPr/>
        </p:nvSpPr>
        <p:spPr>
          <a:xfrm>
            <a:off x="6990925" y="1910489"/>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18" name="Straight Connector 17">
            <a:extLst>
              <a:ext uri="{FF2B5EF4-FFF2-40B4-BE49-F238E27FC236}">
                <a16:creationId xmlns:a16="http://schemas.microsoft.com/office/drawing/2014/main" id="{EB8E44A0-7F3D-4AF9-84D8-F5F739EC61A7}"/>
              </a:ext>
            </a:extLst>
          </p:cNvPr>
          <p:cNvCxnSpPr>
            <a:cxnSpLocks/>
          </p:cNvCxnSpPr>
          <p:nvPr/>
        </p:nvCxnSpPr>
        <p:spPr>
          <a:xfrm>
            <a:off x="6224043" y="1910489"/>
            <a:ext cx="0" cy="47825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4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Đánh</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giá</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chất</a:t>
            </a:r>
            <a:r>
              <a:rPr lang="en-US" b="0" dirty="0">
                <a:latin typeface="Calibri" panose="020F0502020204030204" pitchFamily="34" charset="0"/>
                <a:cs typeface="Calibri" panose="020F0502020204030204" pitchFamily="34" charset="0"/>
              </a:rPr>
              <a:t> l</a:t>
            </a:r>
            <a:r>
              <a:rPr lang="vi-VN" b="0" dirty="0">
                <a:latin typeface="Calibri" panose="020F0502020204030204" pitchFamily="34" charset="0"/>
                <a:cs typeface="Calibri" panose="020F0502020204030204" pitchFamily="34" charset="0"/>
              </a:rPr>
              <a:t>ư</a:t>
            </a:r>
            <a:r>
              <a:rPr lang="en-US" b="0" dirty="0" err="1">
                <a:latin typeface="Calibri" panose="020F0502020204030204" pitchFamily="34" charset="0"/>
                <a:cs typeface="Calibri" panose="020F0502020204030204" pitchFamily="34" charset="0"/>
              </a:rPr>
              <a:t>ợng</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âm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thanh</a:t>
            </a:r>
            <a:endParaRPr lang="en-US" b="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EA26C38-9154-4D7B-9418-33696C30C1C1}"/>
              </a:ext>
            </a:extLst>
          </p:cNvPr>
          <p:cNvSpPr txBox="1"/>
          <p:nvPr/>
        </p:nvSpPr>
        <p:spPr>
          <a:xfrm>
            <a:off x="1255552" y="2129839"/>
            <a:ext cx="4840448" cy="452431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Đánh giá khách quan</a:t>
            </a:r>
          </a:p>
          <a:p>
            <a:r>
              <a:rPr lang="vi-VN" sz="3200" b="1" dirty="0">
                <a:latin typeface="Calibri" panose="020F0502020204030204" pitchFamily="34" charset="0"/>
                <a:cs typeface="Calibri" panose="020F0502020204030204" pitchFamily="34" charset="0"/>
              </a:rPr>
              <a:t>(subjective listening test)</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Con người là nhân tố đánh giá chất lượng</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Dùng khảo sát hoặc       mô hình học sâu để    đánh giá</a:t>
            </a:r>
          </a:p>
        </p:txBody>
      </p:sp>
      <p:sp>
        <p:nvSpPr>
          <p:cNvPr id="8" name="TextBox 7">
            <a:extLst>
              <a:ext uri="{FF2B5EF4-FFF2-40B4-BE49-F238E27FC236}">
                <a16:creationId xmlns:a16="http://schemas.microsoft.com/office/drawing/2014/main" id="{FC77B414-FBA9-405A-87A8-ED9281E94B93}"/>
              </a:ext>
            </a:extLst>
          </p:cNvPr>
          <p:cNvSpPr txBox="1"/>
          <p:nvPr/>
        </p:nvSpPr>
        <p:spPr>
          <a:xfrm>
            <a:off x="6983135" y="2129839"/>
            <a:ext cx="4840448" cy="3046988"/>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Đánh giá chủ quan</a:t>
            </a:r>
          </a:p>
          <a:p>
            <a:r>
              <a:rPr lang="vi-VN" sz="3200" b="1" dirty="0">
                <a:latin typeface="Calibri" panose="020F0502020204030204" pitchFamily="34" charset="0"/>
                <a:cs typeface="Calibri" panose="020F0502020204030204" pitchFamily="34" charset="0"/>
              </a:rPr>
              <a:t>(objective quality test)</a:t>
            </a:r>
          </a:p>
          <a:p>
            <a:endParaRPr lang="vi-VN" sz="3200" b="1" dirty="0">
              <a:latin typeface="Calibri" panose="020F0502020204030204" pitchFamily="34" charset="0"/>
              <a:cs typeface="Calibri" panose="020F0502020204030204" pitchFamily="34" charset="0"/>
            </a:endParaRPr>
          </a:p>
          <a:p>
            <a:pPr lvl="1"/>
            <a:r>
              <a:rPr lang="vi-VN" sz="3200" dirty="0">
                <a:latin typeface="Calibri" panose="020F0502020204030204" pitchFamily="34" charset="0"/>
                <a:cs typeface="Calibri" panose="020F0502020204030204" pitchFamily="34" charset="0"/>
              </a:rPr>
              <a:t>Dựa vào thống kê và các mô phỏng giả lập (i.e. tần số cảm nhận, ...)</a:t>
            </a:r>
            <a:endParaRPr lang="en-US" sz="3200" dirty="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B9D38529-BFF2-4258-A969-1CAF71F56470}"/>
              </a:ext>
            </a:extLst>
          </p:cNvPr>
          <p:cNvCxnSpPr>
            <a:cxnSpLocks/>
          </p:cNvCxnSpPr>
          <p:nvPr/>
        </p:nvCxnSpPr>
        <p:spPr>
          <a:xfrm>
            <a:off x="6096000" y="1928674"/>
            <a:ext cx="0" cy="3977176"/>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6AEDCBC-FC5B-4F77-B89D-26A3DA9D4830}"/>
              </a:ext>
            </a:extLst>
          </p:cNvPr>
          <p:cNvSpPr>
            <a:spLocks noGrp="1"/>
          </p:cNvSpPr>
          <p:nvPr>
            <p:ph type="sldNum" sz="quarter" idx="12"/>
          </p:nvPr>
        </p:nvSpPr>
        <p:spPr/>
        <p:txBody>
          <a:bodyPr/>
          <a:lstStyle/>
          <a:p>
            <a:fld id="{1880F96C-824F-4C37-99B8-7E149B40C9DC}" type="slidenum">
              <a:rPr lang="en-US" smtClean="0"/>
              <a:pPr/>
              <a:t>28</a:t>
            </a:fld>
            <a:endParaRPr lang="en-US"/>
          </a:p>
        </p:txBody>
      </p:sp>
    </p:spTree>
    <p:extLst>
      <p:ext uri="{BB962C8B-B14F-4D97-AF65-F5344CB8AC3E}">
        <p14:creationId xmlns:p14="http://schemas.microsoft.com/office/powerpoint/2010/main" val="233212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Đánh giá chủ quan</a:t>
            </a:r>
            <a:endParaRPr lang="en-US" b="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EA26C38-9154-4D7B-9418-33696C30C1C1}"/>
              </a:ext>
            </a:extLst>
          </p:cNvPr>
          <p:cNvSpPr txBox="1"/>
          <p:nvPr/>
        </p:nvSpPr>
        <p:spPr>
          <a:xfrm>
            <a:off x="1255552" y="2129839"/>
            <a:ext cx="4840448" cy="4031873"/>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Khả năng thấu hiểu (intelligibility)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Đo khả năng thấu hiểu của người nghe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tần số cảm nhận (i.e cơ chế nghe của tai)</a:t>
            </a:r>
          </a:p>
        </p:txBody>
      </p:sp>
      <p:sp>
        <p:nvSpPr>
          <p:cNvPr id="8" name="TextBox 7">
            <a:extLst>
              <a:ext uri="{FF2B5EF4-FFF2-40B4-BE49-F238E27FC236}">
                <a16:creationId xmlns:a16="http://schemas.microsoft.com/office/drawing/2014/main" id="{FC77B414-FBA9-405A-87A8-ED9281E94B93}"/>
              </a:ext>
            </a:extLst>
          </p:cNvPr>
          <p:cNvSpPr txBox="1"/>
          <p:nvPr/>
        </p:nvSpPr>
        <p:spPr>
          <a:xfrm>
            <a:off x="6983135" y="2129839"/>
            <a:ext cx="4840448" cy="452431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Chất lượng âm thanh (perceptual quality)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 khi truyền đi</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Sự ảnh hưởng của nhiễu lên âm thanh (i.e tiếng rè, giật, bị mất tiếng, ...)</a:t>
            </a:r>
            <a:endParaRPr lang="en-US" sz="3200" dirty="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B9D38529-BFF2-4258-A969-1CAF71F56470}"/>
              </a:ext>
            </a:extLst>
          </p:cNvPr>
          <p:cNvCxnSpPr>
            <a:cxnSpLocks/>
          </p:cNvCxnSpPr>
          <p:nvPr/>
        </p:nvCxnSpPr>
        <p:spPr>
          <a:xfrm>
            <a:off x="6096000" y="1928674"/>
            <a:ext cx="0" cy="3977176"/>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6AEDCBC-FC5B-4F77-B89D-26A3DA9D4830}"/>
              </a:ext>
            </a:extLst>
          </p:cNvPr>
          <p:cNvSpPr>
            <a:spLocks noGrp="1"/>
          </p:cNvSpPr>
          <p:nvPr>
            <p:ph type="sldNum" sz="quarter" idx="12"/>
          </p:nvPr>
        </p:nvSpPr>
        <p:spPr/>
        <p:txBody>
          <a:bodyPr/>
          <a:lstStyle/>
          <a:p>
            <a:fld id="{1880F96C-824F-4C37-99B8-7E149B40C9DC}" type="slidenum">
              <a:rPr lang="en-US" smtClean="0"/>
              <a:pPr/>
              <a:t>29</a:t>
            </a:fld>
            <a:endParaRPr lang="en-US"/>
          </a:p>
        </p:txBody>
      </p:sp>
    </p:spTree>
    <p:extLst>
      <p:ext uri="{BB962C8B-B14F-4D97-AF65-F5344CB8AC3E}">
        <p14:creationId xmlns:p14="http://schemas.microsoft.com/office/powerpoint/2010/main" val="145999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a:t>
            </a:r>
            <a:r>
              <a:rPr lang="vi-VN" dirty="0">
                <a:latin typeface="Calibri Light" panose="020F0302020204030204" pitchFamily="34" charset="0"/>
                <a:cs typeface="Calibri Light" panose="020F0302020204030204" pitchFamily="34" charset="0"/>
              </a:rPr>
              <a:t>Đặt vấn đề</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8B46780-6124-4ACB-B33B-3B620CB56CDB}"/>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3</a:t>
            </a:fld>
            <a:endParaRPr lang="en-US"/>
          </a:p>
        </p:txBody>
      </p:sp>
    </p:spTree>
    <p:extLst>
      <p:ext uri="{BB962C8B-B14F-4D97-AF65-F5344CB8AC3E}">
        <p14:creationId xmlns:p14="http://schemas.microsoft.com/office/powerpoint/2010/main" val="2177381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Thang đo chất lượng âm thanh</a:t>
            </a:r>
            <a:endParaRPr lang="en-US"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76788E-F550-4E70-9DCD-DCA22E5EB8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212" y="2417611"/>
            <a:ext cx="11077575" cy="2022778"/>
          </a:xfrm>
          <a:prstGeom prst="rect">
            <a:avLst/>
          </a:prstGeom>
        </p:spPr>
      </p:pic>
      <p:sp>
        <p:nvSpPr>
          <p:cNvPr id="7" name="TextBox 6">
            <a:extLst>
              <a:ext uri="{FF2B5EF4-FFF2-40B4-BE49-F238E27FC236}">
                <a16:creationId xmlns:a16="http://schemas.microsoft.com/office/drawing/2014/main" id="{5C75E767-504C-4F05-A804-6D07AC9DEFD6}"/>
              </a:ext>
            </a:extLst>
          </p:cNvPr>
          <p:cNvSpPr txBox="1"/>
          <p:nvPr/>
        </p:nvSpPr>
        <p:spPr>
          <a:xfrm>
            <a:off x="3016468" y="4539150"/>
            <a:ext cx="6159062" cy="400110"/>
          </a:xfrm>
          <a:prstGeom prst="rect">
            <a:avLst/>
          </a:prstGeom>
          <a:noFill/>
        </p:spPr>
        <p:txBody>
          <a:bodyPr wrap="square" rtlCol="0">
            <a:spAutoFit/>
          </a:bodyPr>
          <a:lstStyle/>
          <a:p>
            <a:pPr algn="ctr"/>
            <a:r>
              <a:rPr lang="vi-VN" sz="2000" b="1" i="1" dirty="0"/>
              <a:t>Bảng 3.4</a:t>
            </a:r>
            <a:r>
              <a:rPr lang="vi-VN" sz="2000" i="1" dirty="0"/>
              <a:t>: Độ đo Mean Opinion Scores (MOS)</a:t>
            </a:r>
            <a:r>
              <a:rPr lang="vi-VN" sz="2000" dirty="0"/>
              <a:t> [7]</a:t>
            </a:r>
            <a:endParaRPr lang="en-US" sz="2000" i="1" dirty="0"/>
          </a:p>
        </p:txBody>
      </p:sp>
      <p:sp>
        <p:nvSpPr>
          <p:cNvPr id="2" name="Slide Number Placeholder 1">
            <a:extLst>
              <a:ext uri="{FF2B5EF4-FFF2-40B4-BE49-F238E27FC236}">
                <a16:creationId xmlns:a16="http://schemas.microsoft.com/office/drawing/2014/main" id="{6DC270D9-1F4D-4427-ABB0-768133E9EAC2}"/>
              </a:ext>
            </a:extLst>
          </p:cNvPr>
          <p:cNvSpPr>
            <a:spLocks noGrp="1"/>
          </p:cNvSpPr>
          <p:nvPr>
            <p:ph type="sldNum" sz="quarter" idx="12"/>
          </p:nvPr>
        </p:nvSpPr>
        <p:spPr/>
        <p:txBody>
          <a:bodyPr/>
          <a:lstStyle/>
          <a:p>
            <a:fld id="{1880F96C-824F-4C37-99B8-7E149B40C9DC}" type="slidenum">
              <a:rPr lang="en-US" smtClean="0"/>
              <a:pPr/>
              <a:t>30</a:t>
            </a:fld>
            <a:endParaRPr lang="en-US"/>
          </a:p>
        </p:txBody>
      </p:sp>
      <p:sp>
        <p:nvSpPr>
          <p:cNvPr id="8" name="TextBox 7">
            <a:extLst>
              <a:ext uri="{FF2B5EF4-FFF2-40B4-BE49-F238E27FC236}">
                <a16:creationId xmlns:a16="http://schemas.microsoft.com/office/drawing/2014/main" id="{5A1448C0-6D33-43C5-BD88-E9C7DACB2629}"/>
              </a:ext>
            </a:extLst>
          </p:cNvPr>
          <p:cNvSpPr txBox="1"/>
          <p:nvPr/>
        </p:nvSpPr>
        <p:spPr>
          <a:xfrm>
            <a:off x="970619" y="5631332"/>
            <a:ext cx="9707892" cy="584775"/>
          </a:xfrm>
          <a:prstGeom prst="rect">
            <a:avLst/>
          </a:prstGeom>
          <a:noFill/>
        </p:spPr>
        <p:txBody>
          <a:bodyPr wrap="square" rtlCol="0">
            <a:spAutoFit/>
          </a:bodyPr>
          <a:lstStyle/>
          <a:p>
            <a:r>
              <a:rPr lang="en-US" sz="1600" dirty="0">
                <a:solidFill>
                  <a:srgbClr val="222222"/>
                </a:solidFill>
                <a:effectLst/>
                <a:latin typeface="Arial" panose="020B0604020202020204" pitchFamily="34" charset="0"/>
              </a:rPr>
              <a:t>[</a:t>
            </a:r>
            <a:r>
              <a:rPr lang="vi-VN" sz="1600" dirty="0">
                <a:solidFill>
                  <a:srgbClr val="222222"/>
                </a:solidFill>
                <a:effectLst/>
                <a:latin typeface="Arial" panose="020B0604020202020204" pitchFamily="34" charset="0"/>
              </a:rPr>
              <a:t>7</a:t>
            </a:r>
            <a:r>
              <a:rPr lang="en-US" sz="1600" dirty="0">
                <a:solidFill>
                  <a:srgbClr val="222222"/>
                </a:solidFill>
                <a:effectLst/>
                <a:latin typeface="Arial" panose="020B0604020202020204" pitchFamily="34" charset="0"/>
              </a:rPr>
              <a:t>]</a:t>
            </a:r>
            <a:r>
              <a:rPr lang="vi-VN" sz="1600" dirty="0">
                <a:solidFill>
                  <a:srgbClr val="222222"/>
                </a:solidFill>
                <a:effectLst/>
                <a:latin typeface="Arial" panose="020B0604020202020204" pitchFamily="34" charset="0"/>
              </a:rPr>
              <a:t> </a:t>
            </a:r>
            <a:r>
              <a:rPr lang="en-US" sz="1600" i="1" dirty="0" err="1">
                <a:solidFill>
                  <a:srgbClr val="222222"/>
                </a:solidFill>
                <a:effectLst/>
                <a:latin typeface="Arial" panose="020B0604020202020204" pitchFamily="34" charset="0"/>
              </a:rPr>
              <a:t>Streijl</a:t>
            </a:r>
            <a:r>
              <a:rPr lang="en-US" sz="1600" i="1" dirty="0">
                <a:solidFill>
                  <a:srgbClr val="222222"/>
                </a:solidFill>
                <a:effectLst/>
                <a:latin typeface="Arial" panose="020B0604020202020204" pitchFamily="34" charset="0"/>
              </a:rPr>
              <a:t>, R. C., Winkler, S., &amp; Hands, D. S. (2016). Mean opinion score (MOS) revisited: methods and applications, limitations and alternatives. Multimedia Systems, 22(2), 213-227.</a:t>
            </a:r>
            <a:endParaRPr lang="en-US" sz="1600" i="1" dirty="0"/>
          </a:p>
        </p:txBody>
      </p:sp>
      <p:cxnSp>
        <p:nvCxnSpPr>
          <p:cNvPr id="9" name="Straight Connector 8">
            <a:extLst>
              <a:ext uri="{FF2B5EF4-FFF2-40B4-BE49-F238E27FC236}">
                <a16:creationId xmlns:a16="http://schemas.microsoft.com/office/drawing/2014/main" id="{7638E92C-B3E3-4F13-80EC-CDD5CE01844C}"/>
              </a:ext>
            </a:extLst>
          </p:cNvPr>
          <p:cNvCxnSpPr/>
          <p:nvPr/>
        </p:nvCxnSpPr>
        <p:spPr>
          <a:xfrm>
            <a:off x="838200" y="5585048"/>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4934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4</a:t>
            </a:r>
            <a:r>
              <a:rPr lang="vi-VN" dirty="0">
                <a:latin typeface="Calibri Light" panose="020F0302020204030204" pitchFamily="34" charset="0"/>
                <a:cs typeface="Calibri Light" panose="020F0302020204030204" pitchFamily="34" charset="0"/>
              </a:rPr>
              <a:t>. Phát triển ứng dụng và kết quả</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E611D307-14A1-49D7-86BE-05C03911CAA4}"/>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31</a:t>
            </a:fld>
            <a:endParaRPr lang="en-US"/>
          </a:p>
        </p:txBody>
      </p:sp>
    </p:spTree>
    <p:extLst>
      <p:ext uri="{BB962C8B-B14F-4D97-AF65-F5344CB8AC3E}">
        <p14:creationId xmlns:p14="http://schemas.microsoft.com/office/powerpoint/2010/main" val="50981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32</a:t>
            </a:fld>
            <a:endParaRPr lang="en-US"/>
          </a:p>
        </p:txBody>
      </p:sp>
      <p:pic>
        <p:nvPicPr>
          <p:cNvPr id="8" name="Picture 7">
            <a:extLst>
              <a:ext uri="{FF2B5EF4-FFF2-40B4-BE49-F238E27FC236}">
                <a16:creationId xmlns:a16="http://schemas.microsoft.com/office/drawing/2014/main" id="{5AEBA662-B20F-43FC-AC25-9C75A03C1B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380" y="1690035"/>
            <a:ext cx="10647239" cy="4108446"/>
          </a:xfrm>
          <a:prstGeom prst="rect">
            <a:avLst/>
          </a:prstGeom>
        </p:spPr>
      </p:pic>
      <p:sp>
        <p:nvSpPr>
          <p:cNvPr id="15" name="TextBox 14">
            <a:extLst>
              <a:ext uri="{FF2B5EF4-FFF2-40B4-BE49-F238E27FC236}">
                <a16:creationId xmlns:a16="http://schemas.microsoft.com/office/drawing/2014/main" id="{4A74E999-7F2A-4D4F-B685-0A2B4BAE4EFC}"/>
              </a:ext>
            </a:extLst>
          </p:cNvPr>
          <p:cNvSpPr txBox="1"/>
          <p:nvPr/>
        </p:nvSpPr>
        <p:spPr>
          <a:xfrm>
            <a:off x="2199728" y="5969886"/>
            <a:ext cx="8268547" cy="400110"/>
          </a:xfrm>
          <a:prstGeom prst="rect">
            <a:avLst/>
          </a:prstGeom>
          <a:noFill/>
        </p:spPr>
        <p:txBody>
          <a:bodyPr wrap="square" rtlCol="0">
            <a:spAutoFit/>
          </a:bodyPr>
          <a:lstStyle/>
          <a:p>
            <a:pPr algn="ctr"/>
            <a:r>
              <a:rPr lang="vi-VN" sz="2000" b="1" i="1" dirty="0"/>
              <a:t>Bảng 4.1</a:t>
            </a:r>
            <a:r>
              <a:rPr lang="vi-VN" sz="2000" i="1" dirty="0"/>
              <a:t>: So sánh metrics giữa các mô hình trên tiếng Việt</a:t>
            </a:r>
            <a:endParaRPr lang="en-US" sz="2000" i="1" dirty="0"/>
          </a:p>
        </p:txBody>
      </p:sp>
      <p:sp>
        <p:nvSpPr>
          <p:cNvPr id="7" name="Rectangle 6">
            <a:extLst>
              <a:ext uri="{FF2B5EF4-FFF2-40B4-BE49-F238E27FC236}">
                <a16:creationId xmlns:a16="http://schemas.microsoft.com/office/drawing/2014/main" id="{BC0EFC55-05D2-4B6D-B16A-60EDB57FE0D0}"/>
              </a:ext>
            </a:extLst>
          </p:cNvPr>
          <p:cNvSpPr/>
          <p:nvPr/>
        </p:nvSpPr>
        <p:spPr>
          <a:xfrm>
            <a:off x="9962709" y="2526499"/>
            <a:ext cx="1360968" cy="556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7D5A96-5D65-4435-8FD2-2F329C9F2C2F}"/>
              </a:ext>
            </a:extLst>
          </p:cNvPr>
          <p:cNvSpPr/>
          <p:nvPr/>
        </p:nvSpPr>
        <p:spPr>
          <a:xfrm>
            <a:off x="4352262" y="5219769"/>
            <a:ext cx="1360968" cy="556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6F7D76-46AA-4736-B686-F5ADF9BEC8FF}"/>
              </a:ext>
            </a:extLst>
          </p:cNvPr>
          <p:cNvSpPr/>
          <p:nvPr/>
        </p:nvSpPr>
        <p:spPr>
          <a:xfrm>
            <a:off x="8513137" y="5212890"/>
            <a:ext cx="1360968" cy="556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7EC645-6AFE-48D8-9937-DEEAD227A721}"/>
              </a:ext>
            </a:extLst>
          </p:cNvPr>
          <p:cNvSpPr/>
          <p:nvPr/>
        </p:nvSpPr>
        <p:spPr>
          <a:xfrm>
            <a:off x="9962709" y="5212889"/>
            <a:ext cx="1360968" cy="556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7831F2-685B-411B-8FF7-B33BA9860BE9}"/>
              </a:ext>
            </a:extLst>
          </p:cNvPr>
          <p:cNvSpPr/>
          <p:nvPr/>
        </p:nvSpPr>
        <p:spPr>
          <a:xfrm>
            <a:off x="9962709" y="3854632"/>
            <a:ext cx="1360968" cy="556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A68AA-BFF5-4A77-B88B-810CA1FD2F2B}"/>
              </a:ext>
            </a:extLst>
          </p:cNvPr>
          <p:cNvSpPr/>
          <p:nvPr/>
        </p:nvSpPr>
        <p:spPr>
          <a:xfrm>
            <a:off x="8505799" y="4136065"/>
            <a:ext cx="1360968" cy="275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41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33</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1644281" y="6170130"/>
            <a:ext cx="8903438" cy="400110"/>
          </a:xfrm>
          <a:prstGeom prst="rect">
            <a:avLst/>
          </a:prstGeom>
          <a:noFill/>
        </p:spPr>
        <p:txBody>
          <a:bodyPr wrap="square" rtlCol="0">
            <a:spAutoFit/>
          </a:bodyPr>
          <a:lstStyle/>
          <a:p>
            <a:pPr algn="ctr"/>
            <a:r>
              <a:rPr lang="vi-VN" sz="2000" b="1" i="1" dirty="0"/>
              <a:t>Bảng 4.2</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8665" y="1626766"/>
            <a:ext cx="9672966" cy="4543363"/>
          </a:xfrm>
          <a:prstGeom prst="rect">
            <a:avLst/>
          </a:prstGeom>
        </p:spPr>
      </p:pic>
      <p:sp>
        <p:nvSpPr>
          <p:cNvPr id="3" name="Rectangle 2">
            <a:extLst>
              <a:ext uri="{FF2B5EF4-FFF2-40B4-BE49-F238E27FC236}">
                <a16:creationId xmlns:a16="http://schemas.microsoft.com/office/drawing/2014/main" id="{5B5AB419-BA0E-44A5-BE9F-6AF59D3B6B84}"/>
              </a:ext>
            </a:extLst>
          </p:cNvPr>
          <p:cNvSpPr/>
          <p:nvPr/>
        </p:nvSpPr>
        <p:spPr>
          <a:xfrm>
            <a:off x="5624623" y="2105247"/>
            <a:ext cx="5433237"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B640C4-2BE7-4A10-950A-FDC0EF4FD21D}"/>
              </a:ext>
            </a:extLst>
          </p:cNvPr>
          <p:cNvSpPr/>
          <p:nvPr/>
        </p:nvSpPr>
        <p:spPr>
          <a:xfrm>
            <a:off x="5677782" y="5667153"/>
            <a:ext cx="903767" cy="502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24927A-F200-476D-9D51-9AF79F802FE4}"/>
              </a:ext>
            </a:extLst>
          </p:cNvPr>
          <p:cNvSpPr/>
          <p:nvPr/>
        </p:nvSpPr>
        <p:spPr>
          <a:xfrm>
            <a:off x="6756993" y="2997945"/>
            <a:ext cx="951613"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E15F47-4960-42C0-A757-9B6F6F93FE43}"/>
              </a:ext>
            </a:extLst>
          </p:cNvPr>
          <p:cNvSpPr/>
          <p:nvPr/>
        </p:nvSpPr>
        <p:spPr>
          <a:xfrm>
            <a:off x="7892893" y="2997945"/>
            <a:ext cx="951613"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C10C38-73A0-4CAD-85AF-F9AA03E95396}"/>
              </a:ext>
            </a:extLst>
          </p:cNvPr>
          <p:cNvSpPr/>
          <p:nvPr/>
        </p:nvSpPr>
        <p:spPr>
          <a:xfrm>
            <a:off x="9002233" y="2997945"/>
            <a:ext cx="951613"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8F803D-1809-48A6-AA4B-9557200E5DA6}"/>
              </a:ext>
            </a:extLst>
          </p:cNvPr>
          <p:cNvSpPr/>
          <p:nvPr/>
        </p:nvSpPr>
        <p:spPr>
          <a:xfrm>
            <a:off x="10115104" y="5667153"/>
            <a:ext cx="951613"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056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34</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1149867" y="6016053"/>
            <a:ext cx="9892266" cy="707886"/>
          </a:xfrm>
          <a:prstGeom prst="rect">
            <a:avLst/>
          </a:prstGeom>
          <a:noFill/>
        </p:spPr>
        <p:txBody>
          <a:bodyPr wrap="square" rtlCol="0">
            <a:spAutoFit/>
          </a:bodyPr>
          <a:lstStyle/>
          <a:p>
            <a:pPr algn="ctr"/>
            <a:r>
              <a:rPr lang="vi-VN" sz="2000" b="1" i="1" dirty="0"/>
              <a:t>Bảng 4.3</a:t>
            </a:r>
            <a:r>
              <a:rPr lang="vi-VN" sz="2000" i="1" dirty="0"/>
              <a:t>: So sánh metrics với các ứng dụng Sox 14.4.2, CrystalSound 0.15.2 (trên) và 1.4.0.0 (dưới) trên tiếng Việt</a:t>
            </a:r>
            <a:endParaRPr lang="en-US" sz="2000" i="1" dirty="0"/>
          </a:p>
        </p:txBody>
      </p:sp>
      <p:pic>
        <p:nvPicPr>
          <p:cNvPr id="5" name="Picture 4">
            <a:extLst>
              <a:ext uri="{FF2B5EF4-FFF2-40B4-BE49-F238E27FC236}">
                <a16:creationId xmlns:a16="http://schemas.microsoft.com/office/drawing/2014/main" id="{A4687D53-119F-4E04-A211-C1C924D725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2624" y="1552353"/>
            <a:ext cx="8345424" cy="4463700"/>
          </a:xfrm>
          <a:prstGeom prst="rect">
            <a:avLst/>
          </a:prstGeom>
        </p:spPr>
      </p:pic>
      <p:sp>
        <p:nvSpPr>
          <p:cNvPr id="13" name="Rectangle 12">
            <a:extLst>
              <a:ext uri="{FF2B5EF4-FFF2-40B4-BE49-F238E27FC236}">
                <a16:creationId xmlns:a16="http://schemas.microsoft.com/office/drawing/2014/main" id="{391DDCEF-0F97-4491-B77A-C5018D0C90D5}"/>
              </a:ext>
            </a:extLst>
          </p:cNvPr>
          <p:cNvSpPr/>
          <p:nvPr/>
        </p:nvSpPr>
        <p:spPr>
          <a:xfrm>
            <a:off x="9122735" y="5548221"/>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672B50-843F-4697-8E97-8F80A37D451A}"/>
              </a:ext>
            </a:extLst>
          </p:cNvPr>
          <p:cNvSpPr/>
          <p:nvPr/>
        </p:nvSpPr>
        <p:spPr>
          <a:xfrm>
            <a:off x="7976156" y="5537039"/>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E9A614-32FA-466C-9AA2-A4E4B2E9881F}"/>
              </a:ext>
            </a:extLst>
          </p:cNvPr>
          <p:cNvSpPr/>
          <p:nvPr/>
        </p:nvSpPr>
        <p:spPr>
          <a:xfrm>
            <a:off x="4694240" y="5559403"/>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A43CE7-9DAC-495D-84BF-090862E9CA9D}"/>
              </a:ext>
            </a:extLst>
          </p:cNvPr>
          <p:cNvSpPr/>
          <p:nvPr/>
        </p:nvSpPr>
        <p:spPr>
          <a:xfrm>
            <a:off x="4694240" y="4074389"/>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E0A4A4-A95D-45D9-AFD5-B5A9A2CCCEF2}"/>
              </a:ext>
            </a:extLst>
          </p:cNvPr>
          <p:cNvSpPr/>
          <p:nvPr/>
        </p:nvSpPr>
        <p:spPr>
          <a:xfrm>
            <a:off x="4694239" y="2589375"/>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1A0F59-01EE-4F54-A8EC-8610D006F4D9}"/>
              </a:ext>
            </a:extLst>
          </p:cNvPr>
          <p:cNvSpPr/>
          <p:nvPr/>
        </p:nvSpPr>
        <p:spPr>
          <a:xfrm>
            <a:off x="9117004" y="2589375"/>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308485-AAFC-49FB-9C9A-474F06822E0D}"/>
              </a:ext>
            </a:extLst>
          </p:cNvPr>
          <p:cNvSpPr/>
          <p:nvPr/>
        </p:nvSpPr>
        <p:spPr>
          <a:xfrm>
            <a:off x="9117004" y="4046464"/>
            <a:ext cx="1046549" cy="467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645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8CE5A639-453F-41B6-9954-7A9760D6890A}"/>
              </a:ext>
            </a:extLst>
          </p:cNvPr>
          <p:cNvGrpSpPr/>
          <p:nvPr/>
        </p:nvGrpSpPr>
        <p:grpSpPr>
          <a:xfrm>
            <a:off x="247608" y="1706725"/>
            <a:ext cx="11565164" cy="4734744"/>
            <a:chOff x="247608" y="1706724"/>
            <a:chExt cx="10726848" cy="5266476"/>
          </a:xfrm>
        </p:grpSpPr>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87385"/>
            </a:xfrm>
            <a:prstGeom prst="rect">
              <a:avLst/>
            </a:prstGeom>
            <a:noFill/>
            <a:ln>
              <a:noFill/>
            </a:ln>
          </p:spPr>
          <p:txBody>
            <a:bodyPr wrap="square" rtlCol="0">
              <a:spAutoFit/>
            </a:bodyPr>
            <a:lstStyle/>
            <a:p>
              <a:pPr algn="ctr"/>
              <a:r>
                <a:rPr lang="vi-VN" sz="2000" i="1" dirty="0"/>
                <a:t>Giọng nói </a:t>
              </a:r>
            </a:p>
            <a:p>
              <a:pPr algn="ctr"/>
              <a:r>
                <a:rPr lang="vi-VN" sz="2000" i="1" dirty="0"/>
                <a:t>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grpSp>
      <p:sp>
        <p:nvSpPr>
          <p:cNvPr id="2" name="Slide Number Placeholder 1">
            <a:extLst>
              <a:ext uri="{FF2B5EF4-FFF2-40B4-BE49-F238E27FC236}">
                <a16:creationId xmlns:a16="http://schemas.microsoft.com/office/drawing/2014/main" id="{422AF5F8-79DE-47B3-AF14-0032FC84B2BA}"/>
              </a:ext>
            </a:extLst>
          </p:cNvPr>
          <p:cNvSpPr>
            <a:spLocks noGrp="1"/>
          </p:cNvSpPr>
          <p:nvPr>
            <p:ph type="sldNum" sz="quarter" idx="12"/>
          </p:nvPr>
        </p:nvSpPr>
        <p:spPr/>
        <p:txBody>
          <a:bodyPr/>
          <a:lstStyle/>
          <a:p>
            <a:fld id="{1880F96C-824F-4C37-99B8-7E149B40C9DC}" type="slidenum">
              <a:rPr lang="en-US" smtClean="0"/>
              <a:t>35</a:t>
            </a:fld>
            <a:endParaRPr lang="en-US"/>
          </a:p>
        </p:txBody>
      </p:sp>
      <p:sp>
        <p:nvSpPr>
          <p:cNvPr id="12" name="TextBox 11">
            <a:extLst>
              <a:ext uri="{FF2B5EF4-FFF2-40B4-BE49-F238E27FC236}">
                <a16:creationId xmlns:a16="http://schemas.microsoft.com/office/drawing/2014/main" id="{8AB4E7E5-9E93-41A6-8316-D5914D36669C}"/>
              </a:ext>
            </a:extLst>
          </p:cNvPr>
          <p:cNvSpPr txBox="1"/>
          <p:nvPr/>
        </p:nvSpPr>
        <p:spPr>
          <a:xfrm>
            <a:off x="1979229" y="6487655"/>
            <a:ext cx="7424097" cy="369332"/>
          </a:xfrm>
          <a:prstGeom prst="rect">
            <a:avLst/>
          </a:prstGeom>
          <a:noFill/>
        </p:spPr>
        <p:txBody>
          <a:bodyPr wrap="square" rtlCol="0">
            <a:spAutoFit/>
          </a:bodyPr>
          <a:lstStyle/>
          <a:p>
            <a:r>
              <a:rPr lang="vi-VN" b="1" i="1" dirty="0"/>
              <a:t>Hình 4.1:</a:t>
            </a:r>
            <a:r>
              <a:rPr lang="vi-VN" i="1" dirty="0"/>
              <a:t> Mô hình luồng dữ liệu của ứng dụng lọc nhiễu thời gian thực</a:t>
            </a:r>
            <a:endParaRPr lang="en-US" b="1" i="1" dirty="0"/>
          </a:p>
        </p:txBody>
      </p:sp>
    </p:spTree>
    <p:extLst>
      <p:ext uri="{BB962C8B-B14F-4D97-AF65-F5344CB8AC3E}">
        <p14:creationId xmlns:p14="http://schemas.microsoft.com/office/powerpoint/2010/main" val="3710127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Độ trễ của pipeline</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36</a:t>
            </a:fld>
            <a:endParaRPr lang="en-US"/>
          </a:p>
        </p:txBody>
      </p:sp>
      <p:pic>
        <p:nvPicPr>
          <p:cNvPr id="4" name="Picture 3">
            <a:extLst>
              <a:ext uri="{FF2B5EF4-FFF2-40B4-BE49-F238E27FC236}">
                <a16:creationId xmlns:a16="http://schemas.microsoft.com/office/drawing/2014/main" id="{4A423191-9C53-4667-827C-48430FCAEDAE}"/>
              </a:ext>
            </a:extLst>
          </p:cNvPr>
          <p:cNvPicPr>
            <a:picLocks noChangeAspect="1"/>
          </p:cNvPicPr>
          <p:nvPr/>
        </p:nvPicPr>
        <p:blipFill>
          <a:blip r:embed="rId4"/>
          <a:stretch>
            <a:fillRect/>
          </a:stretch>
        </p:blipFill>
        <p:spPr>
          <a:xfrm>
            <a:off x="435768" y="1876617"/>
            <a:ext cx="11320463" cy="1903047"/>
          </a:xfrm>
          <a:prstGeom prst="rect">
            <a:avLst/>
          </a:prstGeom>
        </p:spPr>
      </p:pic>
      <p:sp>
        <p:nvSpPr>
          <p:cNvPr id="5" name="TextBox 4">
            <a:extLst>
              <a:ext uri="{FF2B5EF4-FFF2-40B4-BE49-F238E27FC236}">
                <a16:creationId xmlns:a16="http://schemas.microsoft.com/office/drawing/2014/main" id="{ED1B03F0-21DA-4B4C-821B-C43BD1DFDF2A}"/>
              </a:ext>
            </a:extLst>
          </p:cNvPr>
          <p:cNvSpPr txBox="1"/>
          <p:nvPr/>
        </p:nvSpPr>
        <p:spPr>
          <a:xfrm>
            <a:off x="7418070" y="3926293"/>
            <a:ext cx="4434840" cy="2431435"/>
          </a:xfrm>
          <a:prstGeom prst="rect">
            <a:avLst/>
          </a:prstGeom>
          <a:noFill/>
        </p:spPr>
        <p:txBody>
          <a:bodyPr wrap="square" rtlCol="0">
            <a:spAutoFit/>
          </a:bodyPr>
          <a:lstStyle/>
          <a:p>
            <a:pPr marL="342900" indent="-342900">
              <a:buAutoNum type="arabicParenBoth"/>
            </a:pPr>
            <a:r>
              <a:rPr lang="vi-VN" sz="2000" dirty="0"/>
              <a:t> Đang sử dụng Google Meet</a:t>
            </a:r>
            <a:endParaRPr lang="vi-VN" sz="2400" dirty="0"/>
          </a:p>
          <a:p>
            <a:pPr lvl="1"/>
            <a:r>
              <a:rPr lang="vi-VN" i="1" dirty="0">
                <a:solidFill>
                  <a:schemeClr val="bg2">
                    <a:lumMod val="75000"/>
                  </a:schemeClr>
                </a:solidFill>
              </a:rPr>
              <a:t>(1.1) Chia sẻ màn hình (mở cửa sổ)</a:t>
            </a:r>
          </a:p>
          <a:p>
            <a:pPr lvl="1"/>
            <a:r>
              <a:rPr lang="vi-VN" i="1" dirty="0">
                <a:solidFill>
                  <a:schemeClr val="bg2">
                    <a:lumMod val="75000"/>
                  </a:schemeClr>
                </a:solidFill>
              </a:rPr>
              <a:t>(1.2) Chia sẻ màn hình (ẩn cửa sổ)</a:t>
            </a:r>
          </a:p>
          <a:p>
            <a:pPr lvl="1"/>
            <a:r>
              <a:rPr lang="vi-VN" i="1" dirty="0">
                <a:solidFill>
                  <a:schemeClr val="bg2">
                    <a:lumMod val="75000"/>
                  </a:schemeClr>
                </a:solidFill>
              </a:rPr>
              <a:t>(1.3) Không chia sẻ màn hình</a:t>
            </a:r>
          </a:p>
          <a:p>
            <a:pPr lvl="1"/>
            <a:endParaRPr lang="vi-VN" i="1" dirty="0">
              <a:solidFill>
                <a:schemeClr val="bg2">
                  <a:lumMod val="75000"/>
                </a:schemeClr>
              </a:solidFill>
            </a:endParaRPr>
          </a:p>
          <a:p>
            <a:pPr marL="342900" indent="-342900">
              <a:buAutoNum type="arabicParenBoth"/>
            </a:pPr>
            <a:r>
              <a:rPr lang="vi-VN" sz="2000" dirty="0"/>
              <a:t> Đang ghi âm bằng ứng dụng</a:t>
            </a:r>
          </a:p>
          <a:p>
            <a:pPr marL="342900" indent="-342900">
              <a:buAutoNum type="arabicParenBoth"/>
            </a:pPr>
            <a:endParaRPr lang="vi-VN" sz="2000" dirty="0"/>
          </a:p>
          <a:p>
            <a:pPr marL="342900" indent="-342900">
              <a:buAutoNum type="arabicParenBoth"/>
            </a:pPr>
            <a:r>
              <a:rPr lang="vi-VN" sz="2000" dirty="0"/>
              <a:t> Không sử dụng ứng dụng nào</a:t>
            </a:r>
          </a:p>
        </p:txBody>
      </p:sp>
      <p:sp>
        <p:nvSpPr>
          <p:cNvPr id="9" name="TextBox 8">
            <a:extLst>
              <a:ext uri="{FF2B5EF4-FFF2-40B4-BE49-F238E27FC236}">
                <a16:creationId xmlns:a16="http://schemas.microsoft.com/office/drawing/2014/main" id="{D5A52957-976E-466D-A454-A98F8B376B8E}"/>
              </a:ext>
            </a:extLst>
          </p:cNvPr>
          <p:cNvSpPr txBox="1"/>
          <p:nvPr/>
        </p:nvSpPr>
        <p:spPr>
          <a:xfrm>
            <a:off x="0" y="3908941"/>
            <a:ext cx="5726430" cy="400110"/>
          </a:xfrm>
          <a:prstGeom prst="rect">
            <a:avLst/>
          </a:prstGeom>
          <a:noFill/>
        </p:spPr>
        <p:txBody>
          <a:bodyPr wrap="square" rtlCol="0">
            <a:spAutoFit/>
          </a:bodyPr>
          <a:lstStyle/>
          <a:p>
            <a:pPr algn="ctr"/>
            <a:r>
              <a:rPr lang="vi-VN" sz="2000" b="1" i="1" dirty="0"/>
              <a:t>Bảng 4.4</a:t>
            </a:r>
            <a:r>
              <a:rPr lang="vi-VN" sz="2000" i="1" dirty="0"/>
              <a:t>: Độ trễ được đo theo các trường hợp</a:t>
            </a:r>
            <a:endParaRPr lang="en-US" sz="2000" i="1" dirty="0"/>
          </a:p>
        </p:txBody>
      </p:sp>
      <p:sp>
        <p:nvSpPr>
          <p:cNvPr id="12" name="TextBox 11">
            <a:extLst>
              <a:ext uri="{FF2B5EF4-FFF2-40B4-BE49-F238E27FC236}">
                <a16:creationId xmlns:a16="http://schemas.microsoft.com/office/drawing/2014/main" id="{FD596949-69F1-4BB6-8B01-EC9DC0469429}"/>
              </a:ext>
            </a:extLst>
          </p:cNvPr>
          <p:cNvSpPr txBox="1"/>
          <p:nvPr/>
        </p:nvSpPr>
        <p:spPr>
          <a:xfrm>
            <a:off x="166248" y="6088790"/>
            <a:ext cx="4097141" cy="646331"/>
          </a:xfrm>
          <a:prstGeom prst="rect">
            <a:avLst/>
          </a:prstGeom>
          <a:noFill/>
        </p:spPr>
        <p:txBody>
          <a:bodyPr wrap="square" rtlCol="0">
            <a:spAutoFit/>
          </a:bodyPr>
          <a:lstStyle/>
          <a:p>
            <a:r>
              <a:rPr lang="vi-VN" i="1" dirty="0"/>
              <a:t>Thực nghiệm trên máy CPU 4 cores, không GPU, RAM 4GB</a:t>
            </a:r>
            <a:endParaRPr lang="en-US" i="1" dirty="0"/>
          </a:p>
        </p:txBody>
      </p:sp>
      <p:cxnSp>
        <p:nvCxnSpPr>
          <p:cNvPr id="13" name="Straight Connector 12">
            <a:extLst>
              <a:ext uri="{FF2B5EF4-FFF2-40B4-BE49-F238E27FC236}">
                <a16:creationId xmlns:a16="http://schemas.microsoft.com/office/drawing/2014/main" id="{59D8CF90-66FB-470F-A78A-EEFC4E052548}"/>
              </a:ext>
            </a:extLst>
          </p:cNvPr>
          <p:cNvCxnSpPr/>
          <p:nvPr/>
        </p:nvCxnSpPr>
        <p:spPr>
          <a:xfrm>
            <a:off x="166249" y="6088790"/>
            <a:ext cx="3734140"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ADA9477F-5B4D-40BA-B93B-817FEFD07BFD}"/>
              </a:ext>
            </a:extLst>
          </p:cNvPr>
          <p:cNvSpPr/>
          <p:nvPr/>
        </p:nvSpPr>
        <p:spPr>
          <a:xfrm>
            <a:off x="7788315" y="2252676"/>
            <a:ext cx="1046549" cy="1404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FBBA4F-66F7-4DE5-A3C2-B3BB98F8B68D}"/>
              </a:ext>
            </a:extLst>
          </p:cNvPr>
          <p:cNvSpPr/>
          <p:nvPr/>
        </p:nvSpPr>
        <p:spPr>
          <a:xfrm>
            <a:off x="3377114" y="2252676"/>
            <a:ext cx="1662719" cy="1404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268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Tổng kết</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37</a:t>
            </a:fld>
            <a:endParaRPr lang="en-US"/>
          </a:p>
        </p:txBody>
      </p:sp>
      <p:sp>
        <p:nvSpPr>
          <p:cNvPr id="11" name="Content Placeholder 6">
            <a:extLst>
              <a:ext uri="{FF2B5EF4-FFF2-40B4-BE49-F238E27FC236}">
                <a16:creationId xmlns:a16="http://schemas.microsoft.com/office/drawing/2014/main" id="{9261B30F-EF1B-474B-8CF9-12503BC667E2}"/>
              </a:ext>
            </a:extLst>
          </p:cNvPr>
          <p:cNvSpPr>
            <a:spLocks noGrp="1"/>
          </p:cNvSpPr>
          <p:nvPr>
            <p:ph idx="1"/>
          </p:nvPr>
        </p:nvSpPr>
        <p:spPr>
          <a:xfrm>
            <a:off x="838200" y="1786029"/>
            <a:ext cx="10328910" cy="4351338"/>
          </a:xfrm>
        </p:spPr>
        <p:txBody>
          <a:bodyPr>
            <a:normAutofit/>
          </a:bodyPr>
          <a:lstStyle/>
          <a:p>
            <a:r>
              <a:rPr lang="vi-VN" sz="3200" dirty="0">
                <a:latin typeface="Calibri" panose="020F0502020204030204" pitchFamily="34" charset="0"/>
                <a:cs typeface="Calibri" panose="020F0502020204030204" pitchFamily="34" charset="0"/>
              </a:rPr>
              <a:t>Kết quả đạt được</a:t>
            </a:r>
          </a:p>
          <a:p>
            <a:pPr lvl="1"/>
            <a:r>
              <a:rPr lang="vi-VN" sz="2800" dirty="0">
                <a:latin typeface="Calibri" panose="020F0502020204030204" pitchFamily="34" charset="0"/>
                <a:cs typeface="Calibri" panose="020F0502020204030204" pitchFamily="34" charset="0"/>
              </a:rPr>
              <a:t>Thiết kế và ứng dụng mô hình và hàm mất mát đề xuất</a:t>
            </a:r>
          </a:p>
          <a:p>
            <a:pPr lvl="1"/>
            <a:r>
              <a:rPr lang="vi-VN" sz="2800" dirty="0">
                <a:latin typeface="Calibri" panose="020F0502020204030204" pitchFamily="34" charset="0"/>
                <a:cs typeface="Calibri" panose="020F0502020204030204" pitchFamily="34" charset="0"/>
              </a:rPr>
              <a:t>Ứng dụng khá hoàn thiện các chức năng cơ bản</a:t>
            </a:r>
          </a:p>
          <a:p>
            <a:pPr lvl="1"/>
            <a:r>
              <a:rPr lang="vi-VN" sz="2800" dirty="0">
                <a:latin typeface="Calibri" panose="020F0502020204030204" pitchFamily="34" charset="0"/>
                <a:cs typeface="Calibri" panose="020F0502020204030204" pitchFamily="34" charset="0"/>
              </a:rPr>
              <a:t>Độ trễ, lượng tham số và chất lượng mô hình đạt mức kì vọng</a:t>
            </a:r>
          </a:p>
          <a:p>
            <a:pPr lvl="1"/>
            <a:endParaRPr lang="vi-VN" sz="28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Hạn chế</a:t>
            </a:r>
          </a:p>
          <a:p>
            <a:pPr lvl="1"/>
            <a:r>
              <a:rPr lang="vi-VN" sz="2800" dirty="0">
                <a:latin typeface="Calibri" panose="020F0502020204030204" pitchFamily="34" charset="0"/>
                <a:cs typeface="Calibri" panose="020F0502020204030204" pitchFamily="34" charset="0"/>
              </a:rPr>
              <a:t>Phạm vi lọc nhiễu vẫn chưa bao quát rộng</a:t>
            </a:r>
          </a:p>
          <a:p>
            <a:pPr lvl="1"/>
            <a:r>
              <a:rPr lang="vi-VN" sz="2800" dirty="0">
                <a:latin typeface="Calibri" panose="020F0502020204030204" pitchFamily="34" charset="0"/>
                <a:cs typeface="Calibri" panose="020F0502020204030204" pitchFamily="34" charset="0"/>
              </a:rPr>
              <a:t>Chỉ đang được huấn luyện với tiếng Anh</a:t>
            </a:r>
          </a:p>
        </p:txBody>
      </p:sp>
    </p:spTree>
    <p:extLst>
      <p:ext uri="{BB962C8B-B14F-4D97-AF65-F5344CB8AC3E}">
        <p14:creationId xmlns:p14="http://schemas.microsoft.com/office/powerpoint/2010/main" val="369448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DEMO</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01FEF240-3595-4585-9062-5EA3BB82791E}"/>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38</a:t>
            </a:fld>
            <a:endParaRPr lang="en-US"/>
          </a:p>
        </p:txBody>
      </p:sp>
    </p:spTree>
    <p:extLst>
      <p:ext uri="{BB962C8B-B14F-4D97-AF65-F5344CB8AC3E}">
        <p14:creationId xmlns:p14="http://schemas.microsoft.com/office/powerpoint/2010/main" val="424689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39</a:t>
            </a:fld>
            <a:endParaRPr lang="en-US"/>
          </a:p>
        </p:txBody>
      </p:sp>
      <p:pic>
        <p:nvPicPr>
          <p:cNvPr id="8" name="DEMO">
            <a:hlinkClick r:id="" action="ppaction://media"/>
            <a:extLst>
              <a:ext uri="{FF2B5EF4-FFF2-40B4-BE49-F238E27FC236}">
                <a16:creationId xmlns:a16="http://schemas.microsoft.com/office/drawing/2014/main" id="{B3C70FB4-6E62-40EA-874A-9AAEE6B1325F}"/>
              </a:ext>
            </a:extLst>
          </p:cNvPr>
          <p:cNvPicPr>
            <a:picLocks noGrp="1" noChangeAspect="1"/>
          </p:cNvPicPr>
          <p:nvPr>
            <p:ph idx="1"/>
            <a:videoFile r:link="rId1"/>
            <p:extLst>
              <p:ext uri="{DAA4B4D4-6D71-4841-9C94-3DE7FCFB9230}">
                <p14:media xmlns:p14="http://schemas.microsoft.com/office/powerpoint/2010/main" r:embed="rId2">
                  <p14:trim st="2227" end="2210"/>
                </p14:media>
              </p:ext>
            </p:extLst>
          </p:nvPr>
        </p:nvPicPr>
        <p:blipFill>
          <a:blip r:embed="rId5"/>
          <a:stretch>
            <a:fillRect/>
          </a:stretch>
        </p:blipFill>
        <p:spPr>
          <a:xfrm>
            <a:off x="684028" y="683449"/>
            <a:ext cx="10823944" cy="5491102"/>
          </a:xfrm>
        </p:spPr>
      </p:pic>
    </p:spTree>
    <p:extLst>
      <p:ext uri="{BB962C8B-B14F-4D97-AF65-F5344CB8AC3E}">
        <p14:creationId xmlns:p14="http://schemas.microsoft.com/office/powerpoint/2010/main" val="102995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Đặt</a:t>
            </a:r>
            <a:r>
              <a:rPr lang="en-US" b="0" dirty="0">
                <a:latin typeface="+mn-lt"/>
              </a:rPr>
              <a:t> </a:t>
            </a:r>
            <a:r>
              <a:rPr lang="en-US" b="0" dirty="0" err="1">
                <a:latin typeface="+mn-lt"/>
              </a:rPr>
              <a:t>vấn</a:t>
            </a:r>
            <a:r>
              <a:rPr lang="en-US" b="0" dirty="0">
                <a:latin typeface="+mn-lt"/>
              </a:rPr>
              <a:t> </a:t>
            </a:r>
            <a:r>
              <a:rPr lang="en-US" b="0" dirty="0" err="1">
                <a:latin typeface="+mn-lt"/>
              </a:rPr>
              <a:t>đề</a:t>
            </a:r>
            <a:endParaRPr lang="en-US" b="0" dirty="0">
              <a:latin typeface="+mn-lt"/>
            </a:endParaRPr>
          </a:p>
        </p:txBody>
      </p:sp>
      <p:pic>
        <p:nvPicPr>
          <p:cNvPr id="8" name="Picture 6" descr="26,855 Coffee Shop Illustrations &amp;amp; Clip Art - iStock">
            <a:extLst>
              <a:ext uri="{FF2B5EF4-FFF2-40B4-BE49-F238E27FC236}">
                <a16:creationId xmlns:a16="http://schemas.microsoft.com/office/drawing/2014/main" id="{EE76D131-90CE-4B57-9BF5-9A16BB531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42" y="4840787"/>
            <a:ext cx="3049789" cy="1325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2D2113-9D9A-4A14-AAB2-B44FEDCAF77B}"/>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pic>
        <p:nvPicPr>
          <p:cNvPr id="10" name="Picture 2">
            <a:extLst>
              <a:ext uri="{FF2B5EF4-FFF2-40B4-BE49-F238E27FC236}">
                <a16:creationId xmlns:a16="http://schemas.microsoft.com/office/drawing/2014/main" id="{078B0CE3-7342-488C-97C1-7FBDDB86E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218455" y="2106333"/>
            <a:ext cx="5080179" cy="31714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4E7CA62-ABFA-4E39-9F09-5AD73701F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7231" y="362929"/>
            <a:ext cx="1964427" cy="2062648"/>
          </a:xfrm>
          <a:prstGeom prst="rect">
            <a:avLst/>
          </a:prstGeom>
        </p:spPr>
      </p:pic>
      <p:pic>
        <p:nvPicPr>
          <p:cNvPr id="12" name="Picture 12" descr="Free Baby Crying Clipart, Download Free Baby Crying Clipart png images,  Free ClipArts on Clipart Library">
            <a:extLst>
              <a:ext uri="{FF2B5EF4-FFF2-40B4-BE49-F238E27FC236}">
                <a16:creationId xmlns:a16="http://schemas.microsoft.com/office/drawing/2014/main" id="{FCEEB9C8-AC5A-48D1-8467-2F4E9300D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9482" y="4558248"/>
            <a:ext cx="1692176" cy="155006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378D1152-1AB4-42C3-AB9D-7421E1866A09}"/>
              </a:ext>
            </a:extLst>
          </p:cNvPr>
          <p:cNvSpPr/>
          <p:nvPr/>
        </p:nvSpPr>
        <p:spPr>
          <a:xfrm rot="20111664">
            <a:off x="3803709" y="4753910"/>
            <a:ext cx="469783" cy="29361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5F81E0CF-1FCD-476C-A9B9-82F9DD2EEC2C}"/>
              </a:ext>
            </a:extLst>
          </p:cNvPr>
          <p:cNvSpPr/>
          <p:nvPr/>
        </p:nvSpPr>
        <p:spPr>
          <a:xfrm rot="12471404">
            <a:off x="9141359" y="4650992"/>
            <a:ext cx="469783" cy="29361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A9DE56B6-F524-409D-B744-6D9883B304B9}"/>
              </a:ext>
            </a:extLst>
          </p:cNvPr>
          <p:cNvSpPr/>
          <p:nvPr/>
        </p:nvSpPr>
        <p:spPr>
          <a:xfrm rot="8554957">
            <a:off x="8950581" y="1975727"/>
            <a:ext cx="469783" cy="293614"/>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B9D6C4-4915-46C3-AD44-DDEAFAC4DC93}"/>
              </a:ext>
            </a:extLst>
          </p:cNvPr>
          <p:cNvSpPr>
            <a:spLocks noGrp="1"/>
          </p:cNvSpPr>
          <p:nvPr>
            <p:ph type="sldNum" sz="quarter" idx="12"/>
          </p:nvPr>
        </p:nvSpPr>
        <p:spPr/>
        <p:txBody>
          <a:bodyPr/>
          <a:lstStyle/>
          <a:p>
            <a:fld id="{1880F96C-824F-4C37-99B8-7E149B40C9DC}" type="slidenum">
              <a:rPr lang="en-US" smtClean="0"/>
              <a:pPr/>
              <a:t>4</a:t>
            </a:fld>
            <a:endParaRPr lang="en-US"/>
          </a:p>
        </p:txBody>
      </p:sp>
    </p:spTree>
    <p:extLst>
      <p:ext uri="{BB962C8B-B14F-4D97-AF65-F5344CB8AC3E}">
        <p14:creationId xmlns:p14="http://schemas.microsoft.com/office/powerpoint/2010/main" val="3425562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a:t>
            </a:r>
            <a:r>
              <a:rPr lang="vi-VN"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Westhausen</a:t>
            </a:r>
            <a:r>
              <a:rPr lang="en-US" sz="2400"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2</a:t>
            </a:r>
            <a:r>
              <a:rPr lang="vi-VN"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Hao, X., </a:t>
            </a:r>
            <a:r>
              <a:rPr lang="en-US" sz="2400" dirty="0" err="1">
                <a:latin typeface="Calibri" panose="020F0502020204030204" pitchFamily="34" charset="0"/>
                <a:cs typeface="Calibri" panose="020F0502020204030204" pitchFamily="34" charset="0"/>
              </a:rPr>
              <a:t>Su</a:t>
            </a:r>
            <a:r>
              <a:rPr lang="en-US" sz="2400" dirty="0">
                <a:latin typeface="Calibri" panose="020F0502020204030204" pitchFamily="34" charset="0"/>
                <a:cs typeface="Calibri" panose="020F0502020204030204" pitchFamily="34" charset="0"/>
              </a:rPr>
              <a:t>, X., </a:t>
            </a:r>
            <a:r>
              <a:rPr lang="en-US" sz="2400" dirty="0" err="1">
                <a:latin typeface="Calibri" panose="020F0502020204030204" pitchFamily="34" charset="0"/>
                <a:cs typeface="Calibri" panose="020F0502020204030204" pitchFamily="34" charset="0"/>
              </a:rPr>
              <a:t>Horaud</a:t>
            </a:r>
            <a:r>
              <a:rPr lang="en-US" sz="2400" dirty="0">
                <a:latin typeface="Calibri" panose="020F0502020204030204" pitchFamily="34" charset="0"/>
                <a:cs typeface="Calibri" panose="020F0502020204030204" pitchFamily="34" charset="0"/>
              </a:rPr>
              <a:t>, R., &amp; Li, X. (2021, June). </a:t>
            </a:r>
            <a:r>
              <a:rPr lang="en-US" sz="2400" dirty="0" err="1">
                <a:latin typeface="Calibri" panose="020F0502020204030204" pitchFamily="34" charset="0"/>
                <a:cs typeface="Calibri" panose="020F0502020204030204" pitchFamily="34" charset="0"/>
              </a:rPr>
              <a:t>FullSubNet</a:t>
            </a:r>
            <a:r>
              <a:rPr lang="en-US" sz="2400" dirty="0">
                <a:latin typeface="Calibri" panose="020F0502020204030204" pitchFamily="34" charset="0"/>
                <a:cs typeface="Calibri" panose="020F0502020204030204" pitchFamily="34" charset="0"/>
              </a:rPr>
              <a:t>: A Full-Band and Sub-Band Fusion Model for Real-Time Single-Channel Speech Enhancement. In ICASSP 2021-2021 IEEE International Conference on Acoustics, Speech and Signal Processing (ICASSP) (pp. 6633-6637). IEEE.</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[3] </a:t>
            </a:r>
            <a:r>
              <a:rPr lang="en-US" sz="2400" b="0" dirty="0">
                <a:solidFill>
                  <a:srgbClr val="222222"/>
                </a:solidFill>
                <a:effectLst/>
                <a:latin typeface="Calibri" panose="020F0502020204030204" pitchFamily="34" charset="0"/>
                <a:cs typeface="Calibri" panose="020F0502020204030204" pitchFamily="34" charset="0"/>
              </a:rPr>
              <a:t>Smyth, T. (2020). Music 175: Psychoacoustics Spring 2020. Music Journal, 3(2), 45-52.</a:t>
            </a:r>
            <a:endParaRPr lang="vi-VN" sz="2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D56E2BB-E41B-449D-97CE-CB3B16A40948}"/>
              </a:ext>
            </a:extLst>
          </p:cNvPr>
          <p:cNvSpPr>
            <a:spLocks noGrp="1"/>
          </p:cNvSpPr>
          <p:nvPr>
            <p:ph type="sldNum" sz="quarter" idx="12"/>
          </p:nvPr>
        </p:nvSpPr>
        <p:spPr/>
        <p:txBody>
          <a:bodyPr/>
          <a:lstStyle/>
          <a:p>
            <a:fld id="{1880F96C-824F-4C37-99B8-7E149B40C9DC}" type="slidenum">
              <a:rPr lang="en-US" smtClean="0"/>
              <a:pPr/>
              <a:t>40</a:t>
            </a:fld>
            <a:endParaRPr lang="en-US"/>
          </a:p>
        </p:txBody>
      </p:sp>
    </p:spTree>
    <p:extLst>
      <p:ext uri="{BB962C8B-B14F-4D97-AF65-F5344CB8AC3E}">
        <p14:creationId xmlns:p14="http://schemas.microsoft.com/office/powerpoint/2010/main" val="4264019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lnSpcReduction="10000"/>
          </a:bodyPr>
          <a:lstStyle/>
          <a:p>
            <a:pPr marL="0" indent="0">
              <a:buNone/>
            </a:pPr>
            <a:r>
              <a:rPr lang="vi-VN" sz="2400" dirty="0">
                <a:latin typeface="Calibri" panose="020F0502020204030204" pitchFamily="34" charset="0"/>
                <a:cs typeface="Calibri" panose="020F0502020204030204" pitchFamily="34" charset="0"/>
              </a:rPr>
              <a:t>[4] Taal, C. H., Hendriks, R. C., Heusdens, R., &amp; Jensen, J. (2010, March). A short-time objective intelligibility measure for time-frequency weighted noisy speech. In 2010 IEEE international conference on acoustics, speech and signal processing (pp. 4214-4217). IEEE. </a:t>
            </a:r>
          </a:p>
          <a:p>
            <a:pPr marL="0" indent="0">
              <a:buNone/>
            </a:pPr>
            <a:r>
              <a:rPr lang="vi-VN" sz="2400" dirty="0">
                <a:latin typeface="Calibri" panose="020F0502020204030204" pitchFamily="34" charset="0"/>
                <a:cs typeface="Calibri" panose="020F0502020204030204" pitchFamily="34" charset="0"/>
              </a:rPr>
              <a:t>[5] </a:t>
            </a:r>
            <a:r>
              <a:rPr lang="en-US" sz="2400" dirty="0">
                <a:latin typeface="Calibri" panose="020F0502020204030204" pitchFamily="34" charset="0"/>
                <a:cs typeface="Calibri" panose="020F0502020204030204" pitchFamily="34" charset="0"/>
              </a:rPr>
              <a:t>Rix, A. W., </a:t>
            </a:r>
            <a:r>
              <a:rPr lang="en-US" sz="2400" dirty="0" err="1">
                <a:latin typeface="Calibri" panose="020F0502020204030204" pitchFamily="34" charset="0"/>
                <a:cs typeface="Calibri" panose="020F0502020204030204" pitchFamily="34" charset="0"/>
              </a:rPr>
              <a:t>Beerends</a:t>
            </a:r>
            <a:r>
              <a:rPr lang="en-US" sz="2400" dirty="0">
                <a:latin typeface="Calibri" panose="020F0502020204030204" pitchFamily="34" charset="0"/>
                <a:cs typeface="Calibri" panose="020F0502020204030204" pitchFamily="34" charset="0"/>
              </a:rPr>
              <a:t>, J. G., Hollier, M. P., &amp; </a:t>
            </a:r>
            <a:r>
              <a:rPr lang="en-US" sz="2400" dirty="0" err="1">
                <a:latin typeface="Calibri" panose="020F0502020204030204" pitchFamily="34" charset="0"/>
                <a:cs typeface="Calibri" panose="020F0502020204030204" pitchFamily="34" charset="0"/>
              </a:rPr>
              <a:t>Hekstra</a:t>
            </a:r>
            <a:r>
              <a:rPr lang="en-US" sz="2400" dirty="0">
                <a:latin typeface="Calibri" panose="020F0502020204030204" pitchFamily="34" charset="0"/>
                <a:cs typeface="Calibri" panose="020F0502020204030204" pitchFamily="34" charset="0"/>
              </a:rPr>
              <a:t>, A. P. (2001, May). Perceptual evaluation of speech quality (PESQ)-a new method for speech quality assessment of telephone networks and codecs. In 2001 IEEE international conference on acoustics, speech, and signal processing. Proceedings (Cat. No. 01CH37221) (Vol. 2, pp. 749-752). IEEE.</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[6] Reddy, C. K., Gopal, V., &amp; Cutler, R. (2021, June). Dnsmos: A non-intrusive perceptual objective speech quality metric to evaluate noise suppressors. In ICASSP 2021-2021 IEEE International Conference on Acoustics, Speech and Signal Processing (ICASSP) (pp. 6493-6497). IEEE.</a:t>
            </a:r>
          </a:p>
        </p:txBody>
      </p:sp>
      <p:sp>
        <p:nvSpPr>
          <p:cNvPr id="2" name="Slide Number Placeholder 1">
            <a:extLst>
              <a:ext uri="{FF2B5EF4-FFF2-40B4-BE49-F238E27FC236}">
                <a16:creationId xmlns:a16="http://schemas.microsoft.com/office/drawing/2014/main" id="{C5F85ADC-7C55-4B80-B33F-6C4248E20A31}"/>
              </a:ext>
            </a:extLst>
          </p:cNvPr>
          <p:cNvSpPr>
            <a:spLocks noGrp="1"/>
          </p:cNvSpPr>
          <p:nvPr>
            <p:ph type="sldNum" sz="quarter" idx="12"/>
          </p:nvPr>
        </p:nvSpPr>
        <p:spPr/>
        <p:txBody>
          <a:bodyPr/>
          <a:lstStyle/>
          <a:p>
            <a:fld id="{1880F96C-824F-4C37-99B8-7E149B40C9DC}" type="slidenum">
              <a:rPr lang="en-US" smtClean="0"/>
              <a:pPr/>
              <a:t>41</a:t>
            </a:fld>
            <a:endParaRPr lang="en-US"/>
          </a:p>
        </p:txBody>
      </p:sp>
    </p:spTree>
    <p:extLst>
      <p:ext uri="{BB962C8B-B14F-4D97-AF65-F5344CB8AC3E}">
        <p14:creationId xmlns:p14="http://schemas.microsoft.com/office/powerpoint/2010/main" val="5942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Calibri" panose="020F0502020204030204" pitchFamily="34" charset="0"/>
                <a:cs typeface="Calibri" panose="020F0502020204030204" pitchFamily="34" charset="0"/>
              </a:rPr>
              <a:t>[7] </a:t>
            </a:r>
            <a:r>
              <a:rPr lang="en-US" sz="2400" dirty="0" err="1">
                <a:latin typeface="Calibri" panose="020F0502020204030204" pitchFamily="34" charset="0"/>
                <a:cs typeface="Calibri" panose="020F0502020204030204" pitchFamily="34" charset="0"/>
              </a:rPr>
              <a:t>Streijl</a:t>
            </a:r>
            <a:r>
              <a:rPr lang="en-US" sz="2400" dirty="0">
                <a:latin typeface="Calibri" panose="020F0502020204030204" pitchFamily="34" charset="0"/>
                <a:cs typeface="Calibri" panose="020F0502020204030204" pitchFamily="34" charset="0"/>
              </a:rPr>
              <a:t>, R. C., Winkler, S., &amp; Hands, D. S. (2016). Mean opinion score (MOS) revisited: methods and applications, limitations and alternatives. Multimedia Systems, 22(2), 213-227.</a:t>
            </a:r>
            <a:endParaRPr lang="vi-VN" sz="2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421105E-FDC2-401F-8148-916301E128AD}"/>
              </a:ext>
            </a:extLst>
          </p:cNvPr>
          <p:cNvSpPr>
            <a:spLocks noGrp="1"/>
          </p:cNvSpPr>
          <p:nvPr>
            <p:ph type="sldNum" sz="quarter" idx="12"/>
          </p:nvPr>
        </p:nvSpPr>
        <p:spPr/>
        <p:txBody>
          <a:bodyPr/>
          <a:lstStyle/>
          <a:p>
            <a:fld id="{1880F96C-824F-4C37-99B8-7E149B40C9DC}" type="slidenum">
              <a:rPr lang="en-US" smtClean="0"/>
              <a:pPr/>
              <a:t>42</a:t>
            </a:fld>
            <a:endParaRPr lang="en-US"/>
          </a:p>
        </p:txBody>
      </p:sp>
    </p:spTree>
    <p:extLst>
      <p:ext uri="{BB962C8B-B14F-4D97-AF65-F5344CB8AC3E}">
        <p14:creationId xmlns:p14="http://schemas.microsoft.com/office/powerpoint/2010/main" val="857136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10470D67-1E61-439F-9157-05CF254E5324}"/>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Thách thức</a:t>
            </a:r>
            <a:endParaRPr lang="en-US" b="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8289DD3-221D-4CF1-8279-60A9FEDF3D10}"/>
              </a:ext>
            </a:extLst>
          </p:cNvPr>
          <p:cNvSpPr txBox="1"/>
          <p:nvPr/>
        </p:nvSpPr>
        <p:spPr>
          <a:xfrm>
            <a:off x="1255552" y="2666734"/>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Mô hình lọc nhiễu</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xử lý của mô hình</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sử dụng</a:t>
            </a:r>
            <a:endParaRPr lang="en-US" sz="3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EACB4EF-2EA8-4259-AD05-FDB57E38B3CE}"/>
              </a:ext>
            </a:extLst>
          </p:cNvPr>
          <p:cNvSpPr txBox="1"/>
          <p:nvPr/>
        </p:nvSpPr>
        <p:spPr>
          <a:xfrm>
            <a:off x="6983135" y="2666734"/>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Ứng dụng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Xử lý thời gian thực</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ít tài nguyên</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Tính ổn định</a:t>
            </a:r>
            <a:endParaRPr lang="en-US" sz="32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A0BF2658-EE5B-4743-A522-B6457B3FAD24}"/>
              </a:ext>
            </a:extLst>
          </p:cNvPr>
          <p:cNvCxnSpPr>
            <a:cxnSpLocks/>
          </p:cNvCxnSpPr>
          <p:nvPr/>
        </p:nvCxnSpPr>
        <p:spPr>
          <a:xfrm>
            <a:off x="6096000" y="2465569"/>
            <a:ext cx="0" cy="3000953"/>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5F1935A-DE3C-469C-AB18-EEF9B7C36EBD}"/>
              </a:ext>
            </a:extLst>
          </p:cNvPr>
          <p:cNvSpPr>
            <a:spLocks noGrp="1"/>
          </p:cNvSpPr>
          <p:nvPr>
            <p:ph type="sldNum" sz="quarter" idx="12"/>
          </p:nvPr>
        </p:nvSpPr>
        <p:spPr/>
        <p:txBody>
          <a:bodyPr/>
          <a:lstStyle/>
          <a:p>
            <a:fld id="{1880F96C-824F-4C37-99B8-7E149B40C9DC}" type="slidenum">
              <a:rPr lang="en-US" smtClean="0"/>
              <a:pPr/>
              <a:t>43</a:t>
            </a:fld>
            <a:endParaRPr lang="en-US"/>
          </a:p>
        </p:txBody>
      </p:sp>
    </p:spTree>
    <p:extLst>
      <p:ext uri="{BB962C8B-B14F-4D97-AF65-F5344CB8AC3E}">
        <p14:creationId xmlns:p14="http://schemas.microsoft.com/office/powerpoint/2010/main" val="2445213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Tương đồng giữa tiếng Anh và tiếng Việt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44</a:t>
            </a:fld>
            <a:endParaRPr lang="en-US" dirty="0"/>
          </a:p>
        </p:txBody>
      </p:sp>
      <p:sp>
        <p:nvSpPr>
          <p:cNvPr id="3" name="TextBox 2">
            <a:extLst>
              <a:ext uri="{FF2B5EF4-FFF2-40B4-BE49-F238E27FC236}">
                <a16:creationId xmlns:a16="http://schemas.microsoft.com/office/drawing/2014/main" id="{7DB2AEFC-1C49-472A-BFC4-85E1837132B6}"/>
              </a:ext>
            </a:extLst>
          </p:cNvPr>
          <p:cNvSpPr txBox="1"/>
          <p:nvPr/>
        </p:nvSpPr>
        <p:spPr>
          <a:xfrm>
            <a:off x="274673" y="5811791"/>
            <a:ext cx="10793819" cy="923330"/>
          </a:xfrm>
          <a:prstGeom prst="rect">
            <a:avLst/>
          </a:prstGeom>
          <a:noFill/>
        </p:spPr>
        <p:txBody>
          <a:bodyPr wrap="square" rtlCol="0">
            <a:spAutoFit/>
          </a:bodyPr>
          <a:lstStyle/>
          <a:p>
            <a:r>
              <a:rPr lang="vi-VN" b="0" dirty="0">
                <a:solidFill>
                  <a:srgbClr val="222222"/>
                </a:solidFill>
                <a:effectLst/>
                <a:latin typeface="Arial" panose="020B0604020202020204" pitchFamily="34" charset="0"/>
              </a:rPr>
              <a:t>[8] </a:t>
            </a:r>
            <a:r>
              <a:rPr lang="en-US" b="0" i="1" dirty="0">
                <a:solidFill>
                  <a:srgbClr val="222222"/>
                </a:solidFill>
                <a:effectLst/>
                <a:latin typeface="Arial" panose="020B0604020202020204" pitchFamily="34" charset="0"/>
              </a:rPr>
              <a:t>Tang, G. (2007). Cross-linguistic analysis of Vietnamese and English with implications for Vietnamese language acquisition and maintenance in the United States. Journal of Southeast Asian American Education and Advancement, 2(1), 3.</a:t>
            </a:r>
            <a:endParaRPr lang="en-US" i="1" dirty="0"/>
          </a:p>
        </p:txBody>
      </p:sp>
      <p:pic>
        <p:nvPicPr>
          <p:cNvPr id="5" name="Picture 4">
            <a:extLst>
              <a:ext uri="{FF2B5EF4-FFF2-40B4-BE49-F238E27FC236}">
                <a16:creationId xmlns:a16="http://schemas.microsoft.com/office/drawing/2014/main" id="{4E3CBAC8-BE23-4159-8B11-B5709FF109F0}"/>
              </a:ext>
            </a:extLst>
          </p:cNvPr>
          <p:cNvPicPr>
            <a:picLocks noChangeAspect="1"/>
          </p:cNvPicPr>
          <p:nvPr/>
        </p:nvPicPr>
        <p:blipFill rotWithShape="1">
          <a:blip r:embed="rId4"/>
          <a:srcRect b="53628"/>
          <a:stretch/>
        </p:blipFill>
        <p:spPr>
          <a:xfrm>
            <a:off x="1967023" y="1678912"/>
            <a:ext cx="8257954" cy="3500175"/>
          </a:xfrm>
          <a:prstGeom prst="rect">
            <a:avLst/>
          </a:prstGeom>
        </p:spPr>
      </p:pic>
      <p:sp>
        <p:nvSpPr>
          <p:cNvPr id="7" name="TextBox 6">
            <a:extLst>
              <a:ext uri="{FF2B5EF4-FFF2-40B4-BE49-F238E27FC236}">
                <a16:creationId xmlns:a16="http://schemas.microsoft.com/office/drawing/2014/main" id="{502226CE-6F7F-4838-89F3-0041B659DDB6}"/>
              </a:ext>
            </a:extLst>
          </p:cNvPr>
          <p:cNvSpPr txBox="1"/>
          <p:nvPr/>
        </p:nvSpPr>
        <p:spPr>
          <a:xfrm>
            <a:off x="2003349" y="5367960"/>
            <a:ext cx="7336465" cy="369332"/>
          </a:xfrm>
          <a:prstGeom prst="rect">
            <a:avLst/>
          </a:prstGeom>
          <a:noFill/>
        </p:spPr>
        <p:txBody>
          <a:bodyPr wrap="square" rtlCol="0">
            <a:spAutoFit/>
          </a:bodyPr>
          <a:lstStyle/>
          <a:p>
            <a:pPr algn="ctr"/>
            <a:r>
              <a:rPr lang="vi-VN" b="1" i="1" dirty="0"/>
              <a:t>Bảng:</a:t>
            </a:r>
            <a:r>
              <a:rPr lang="vi-VN" i="1" dirty="0"/>
              <a:t> Các âm trong tiếng Anh và tiếng Việt </a:t>
            </a:r>
            <a:r>
              <a:rPr lang="vi-VN" dirty="0"/>
              <a:t>[8]</a:t>
            </a:r>
            <a:endParaRPr lang="en-US" b="1" dirty="0"/>
          </a:p>
        </p:txBody>
      </p:sp>
      <p:cxnSp>
        <p:nvCxnSpPr>
          <p:cNvPr id="8" name="Straight Connector 7">
            <a:extLst>
              <a:ext uri="{FF2B5EF4-FFF2-40B4-BE49-F238E27FC236}">
                <a16:creationId xmlns:a16="http://schemas.microsoft.com/office/drawing/2014/main" id="{62B8B886-31AD-445D-A9B3-88F45B59F2B4}"/>
              </a:ext>
            </a:extLst>
          </p:cNvPr>
          <p:cNvCxnSpPr>
            <a:cxnSpLocks/>
          </p:cNvCxnSpPr>
          <p:nvPr/>
        </p:nvCxnSpPr>
        <p:spPr>
          <a:xfrm>
            <a:off x="138223" y="5811791"/>
            <a:ext cx="331735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374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Thống kê lượng code được viết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45</a:t>
            </a:fld>
            <a:endParaRPr lang="en-US" dirty="0"/>
          </a:p>
        </p:txBody>
      </p:sp>
      <p:sp>
        <p:nvSpPr>
          <p:cNvPr id="3" name="TextBox 2">
            <a:extLst>
              <a:ext uri="{FF2B5EF4-FFF2-40B4-BE49-F238E27FC236}">
                <a16:creationId xmlns:a16="http://schemas.microsoft.com/office/drawing/2014/main" id="{7DB2AEFC-1C49-472A-BFC4-85E1837132B6}"/>
              </a:ext>
            </a:extLst>
          </p:cNvPr>
          <p:cNvSpPr txBox="1"/>
          <p:nvPr/>
        </p:nvSpPr>
        <p:spPr>
          <a:xfrm>
            <a:off x="274672" y="6365789"/>
            <a:ext cx="6381310" cy="369332"/>
          </a:xfrm>
          <a:prstGeom prst="rect">
            <a:avLst/>
          </a:prstGeom>
          <a:noFill/>
        </p:spPr>
        <p:txBody>
          <a:bodyPr wrap="square" rtlCol="0">
            <a:spAutoFit/>
          </a:bodyPr>
          <a:lstStyle/>
          <a:p>
            <a:r>
              <a:rPr lang="vi-VN" i="1" dirty="0"/>
              <a:t>Đếm bằng công cụ cloc tại </a:t>
            </a:r>
            <a:r>
              <a:rPr lang="vi-VN" i="1" dirty="0">
                <a:hlinkClick r:id="rId4"/>
              </a:rPr>
              <a:t>https://github.com/AlDanial/cloc</a:t>
            </a:r>
            <a:endParaRPr lang="en-US" i="1" dirty="0"/>
          </a:p>
        </p:txBody>
      </p:sp>
      <p:cxnSp>
        <p:nvCxnSpPr>
          <p:cNvPr id="8" name="Straight Connector 7">
            <a:extLst>
              <a:ext uri="{FF2B5EF4-FFF2-40B4-BE49-F238E27FC236}">
                <a16:creationId xmlns:a16="http://schemas.microsoft.com/office/drawing/2014/main" id="{137F45CC-1EF3-4890-94E0-60C95CF17840}"/>
              </a:ext>
            </a:extLst>
          </p:cNvPr>
          <p:cNvCxnSpPr/>
          <p:nvPr/>
        </p:nvCxnSpPr>
        <p:spPr>
          <a:xfrm>
            <a:off x="148856" y="6365789"/>
            <a:ext cx="230726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9" name="Table 9">
            <a:extLst>
              <a:ext uri="{FF2B5EF4-FFF2-40B4-BE49-F238E27FC236}">
                <a16:creationId xmlns:a16="http://schemas.microsoft.com/office/drawing/2014/main" id="{0DC10FCA-3974-416B-A6A6-9EFDD6E56E95}"/>
              </a:ext>
            </a:extLst>
          </p:cNvPr>
          <p:cNvGraphicFramePr>
            <a:graphicFrameLocks noGrp="1"/>
          </p:cNvGraphicFramePr>
          <p:nvPr>
            <p:extLst>
              <p:ext uri="{D42A27DB-BD31-4B8C-83A1-F6EECF244321}">
                <p14:modId xmlns:p14="http://schemas.microsoft.com/office/powerpoint/2010/main" val="2346908646"/>
              </p:ext>
            </p:extLst>
          </p:nvPr>
        </p:nvGraphicFramePr>
        <p:xfrm>
          <a:off x="648585" y="2042160"/>
          <a:ext cx="10894830" cy="2773680"/>
        </p:xfrm>
        <a:graphic>
          <a:graphicData uri="http://schemas.openxmlformats.org/drawingml/2006/table">
            <a:tbl>
              <a:tblPr firstRow="1" bandRow="1">
                <a:tableStyleId>{5C22544A-7EE6-4342-B048-85BDC9FD1C3A}</a:tableStyleId>
              </a:tblPr>
              <a:tblGrid>
                <a:gridCol w="3631610">
                  <a:extLst>
                    <a:ext uri="{9D8B030D-6E8A-4147-A177-3AD203B41FA5}">
                      <a16:colId xmlns:a16="http://schemas.microsoft.com/office/drawing/2014/main" val="3410520718"/>
                    </a:ext>
                  </a:extLst>
                </a:gridCol>
                <a:gridCol w="3631610">
                  <a:extLst>
                    <a:ext uri="{9D8B030D-6E8A-4147-A177-3AD203B41FA5}">
                      <a16:colId xmlns:a16="http://schemas.microsoft.com/office/drawing/2014/main" val="1990221412"/>
                    </a:ext>
                  </a:extLst>
                </a:gridCol>
                <a:gridCol w="3631610">
                  <a:extLst>
                    <a:ext uri="{9D8B030D-6E8A-4147-A177-3AD203B41FA5}">
                      <a16:colId xmlns:a16="http://schemas.microsoft.com/office/drawing/2014/main" val="1520918981"/>
                    </a:ext>
                  </a:extLst>
                </a:gridCol>
              </a:tblGrid>
              <a:tr h="370840">
                <a:tc>
                  <a:txBody>
                    <a:bodyPr/>
                    <a:lstStyle/>
                    <a:p>
                      <a:pPr algn="ctr"/>
                      <a:endParaRPr lang="en-US" sz="2000"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b="1" dirty="0">
                          <a:solidFill>
                            <a:sysClr val="windowText" lastClr="000000"/>
                          </a:solidFill>
                        </a:rPr>
                        <a:t>Thành phần</a:t>
                      </a:r>
                      <a:endParaRPr lang="en-US" sz="2000"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b="1" dirty="0">
                          <a:solidFill>
                            <a:sysClr val="windowText" lastClr="000000"/>
                          </a:solidFill>
                        </a:rPr>
                        <a:t>Số dòng code</a:t>
                      </a:r>
                      <a:endParaRPr lang="en-US" sz="2000"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5901819"/>
                  </a:ext>
                </a:extLst>
              </a:tr>
              <a:tr h="370840">
                <a:tc rowSpan="2">
                  <a:txBody>
                    <a:bodyPr/>
                    <a:lstStyle/>
                    <a:p>
                      <a:pPr algn="ctr"/>
                      <a:r>
                        <a:rPr lang="vi-VN" sz="2000" dirty="0">
                          <a:solidFill>
                            <a:sysClr val="windowText" lastClr="000000"/>
                          </a:solidFill>
                        </a:rPr>
                        <a:t>Thử nghiệm mô hình</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vi-VN" sz="2000" dirty="0">
                          <a:solidFill>
                            <a:sysClr val="windowText" lastClr="000000"/>
                          </a:solidFill>
                        </a:rPr>
                        <a:t>Mô hình và hàm mất mát</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dirty="0">
                          <a:solidFill>
                            <a:sysClr val="windowText" lastClr="000000"/>
                          </a:solidFill>
                          <a:latin typeface="+mn-lt"/>
                        </a:rPr>
                        <a:t>2876 + 796</a:t>
                      </a:r>
                      <a:endParaRPr lang="en-US" sz="2000" dirty="0">
                        <a:solidFill>
                          <a:sysClr val="windowText" lastClr="00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112622"/>
                  </a:ext>
                </a:extLst>
              </a:tr>
              <a:tr h="370840">
                <a:tc vMerge="1">
                  <a:txBody>
                    <a:bodyPr/>
                    <a:lstStyle/>
                    <a:p>
                      <a:endParaRPr 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vi-VN" sz="2000" dirty="0">
                          <a:solidFill>
                            <a:sysClr val="windowText" lastClr="000000"/>
                          </a:solidFill>
                        </a:rPr>
                        <a:t>Chuyển đổi mô hình</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dirty="0">
                          <a:solidFill>
                            <a:sysClr val="windowText" lastClr="000000"/>
                          </a:solidFill>
                          <a:latin typeface="+mn-lt"/>
                        </a:rPr>
                        <a:t>435</a:t>
                      </a:r>
                      <a:endParaRPr lang="en-US" sz="2000" dirty="0">
                        <a:solidFill>
                          <a:sysClr val="windowText" lastClr="00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0423757"/>
                  </a:ext>
                </a:extLst>
              </a:tr>
              <a:tr h="370840">
                <a:tc rowSpan="2">
                  <a:txBody>
                    <a:bodyPr/>
                    <a:lstStyle/>
                    <a:p>
                      <a:pPr algn="ctr"/>
                      <a:r>
                        <a:rPr lang="vi-VN" sz="2000" dirty="0">
                          <a:solidFill>
                            <a:sysClr val="windowText" lastClr="000000"/>
                          </a:solidFill>
                        </a:rPr>
                        <a:t>Ứng dụng chính</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vi-VN" sz="2000" dirty="0">
                          <a:solidFill>
                            <a:sysClr val="windowText" lastClr="000000"/>
                          </a:solidFill>
                        </a:rPr>
                        <a:t>Thư viện</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ysClr val="windowText" lastClr="000000"/>
                          </a:solidFill>
                          <a:latin typeface="+mn-lt"/>
                        </a:rPr>
                        <a:t>919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8066605"/>
                  </a:ext>
                </a:extLst>
              </a:tr>
              <a:tr h="370840">
                <a:tc vMerge="1">
                  <a:txBody>
                    <a:bodyPr/>
                    <a:lstStyle/>
                    <a:p>
                      <a:endParaRPr 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vi-VN" sz="2000" dirty="0">
                          <a:solidFill>
                            <a:sysClr val="windowText" lastClr="000000"/>
                          </a:solidFill>
                        </a:rPr>
                        <a:t>Toàn bộ ứng dụng</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ysClr val="windowText" lastClr="000000"/>
                          </a:solidFill>
                          <a:latin typeface="+mn-lt"/>
                        </a:rPr>
                        <a:t>1928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051055"/>
                  </a:ext>
                </a:extLst>
              </a:tr>
              <a:tr h="370840">
                <a:tc>
                  <a:txBody>
                    <a:bodyPr/>
                    <a:lstStyle/>
                    <a:p>
                      <a:pPr algn="ctr"/>
                      <a:r>
                        <a:rPr lang="vi-VN" sz="2000" dirty="0">
                          <a:solidFill>
                            <a:sysClr val="windowText" lastClr="000000"/>
                          </a:solidFill>
                        </a:rPr>
                        <a:t>Đường ống lọc nhiễu động</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vi-VN" sz="2000" dirty="0">
                          <a:solidFill>
                            <a:sysClr val="windowText" lastClr="000000"/>
                          </a:solidFill>
                        </a:rPr>
                        <a:t>Toàn bộ</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dirty="0">
                          <a:solidFill>
                            <a:sysClr val="windowText" lastClr="000000"/>
                          </a:solidFill>
                          <a:latin typeface="+mn-lt"/>
                        </a:rPr>
                        <a:t>658</a:t>
                      </a:r>
                      <a:endParaRPr lang="en-US" sz="2000" dirty="0">
                        <a:solidFill>
                          <a:sysClr val="windowText" lastClr="00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9054186"/>
                  </a:ext>
                </a:extLst>
              </a:tr>
              <a:tr h="370840">
                <a:tc>
                  <a:txBody>
                    <a:bodyPr/>
                    <a:lstStyle/>
                    <a:p>
                      <a:pPr algn="ctr"/>
                      <a:r>
                        <a:rPr lang="vi-VN" sz="2000" dirty="0">
                          <a:solidFill>
                            <a:sysClr val="windowText" lastClr="000000"/>
                          </a:solidFill>
                        </a:rPr>
                        <a:t>Tổng</a:t>
                      </a: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2000" dirty="0">
                          <a:solidFill>
                            <a:sysClr val="windowText" lastClr="000000"/>
                          </a:solidFill>
                          <a:latin typeface="+mn-lt"/>
                        </a:rPr>
                        <a:t>7612</a:t>
                      </a:r>
                      <a:endParaRPr lang="en-US" sz="2000" dirty="0">
                        <a:solidFill>
                          <a:sysClr val="windowText" lastClr="00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148601"/>
                  </a:ext>
                </a:extLst>
              </a:tr>
            </a:tbl>
          </a:graphicData>
        </a:graphic>
      </p:graphicFrame>
    </p:spTree>
    <p:extLst>
      <p:ext uri="{BB962C8B-B14F-4D97-AF65-F5344CB8AC3E}">
        <p14:creationId xmlns:p14="http://schemas.microsoft.com/office/powerpoint/2010/main" val="2872889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Dãy tần số Mel – Mel filters</a:t>
            </a:r>
            <a:r>
              <a:rPr lang="en-US" b="0" dirty="0">
                <a:latin typeface="Calibri" panose="020F0502020204030204" pitchFamily="34" charset="0"/>
                <a:cs typeface="Calibri" panose="020F0502020204030204" pitchFamily="34" charset="0"/>
              </a:rPr>
              <a:t> bank [</a:t>
            </a:r>
            <a:r>
              <a:rPr lang="vi-VN" b="0" dirty="0">
                <a:latin typeface="Calibri" panose="020F0502020204030204" pitchFamily="34" charset="0"/>
                <a:cs typeface="Calibri" panose="020F0502020204030204" pitchFamily="34" charset="0"/>
              </a:rPr>
              <a:t>3</a:t>
            </a:r>
            <a:r>
              <a:rPr lang="en-US" b="0" dirty="0">
                <a:latin typeface="Calibri" panose="020F0502020204030204" pitchFamily="34" charset="0"/>
                <a:cs typeface="Calibri" panose="020F0502020204030204" pitchFamily="34" charset="0"/>
              </a:rPr>
              <a:t>]</a:t>
            </a:r>
          </a:p>
        </p:txBody>
      </p:sp>
      <p:pic>
        <p:nvPicPr>
          <p:cNvPr id="3" name="Picture 2" descr="Chart&#10;&#10;Description automatically generated">
            <a:extLst>
              <a:ext uri="{FF2B5EF4-FFF2-40B4-BE49-F238E27FC236}">
                <a16:creationId xmlns:a16="http://schemas.microsoft.com/office/drawing/2014/main" id="{9C9B0B3D-8E5E-46A8-9D23-6445D90E7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4675813"/>
            <a:ext cx="6612294" cy="1876745"/>
          </a:xfrm>
          <a:prstGeom prst="rect">
            <a:avLst/>
          </a:prstGeom>
        </p:spPr>
      </p:pic>
      <p:pic>
        <p:nvPicPr>
          <p:cNvPr id="5" name="Picture 4" descr="A picture containing text, water&#10;&#10;Description automatically generated">
            <a:extLst>
              <a:ext uri="{FF2B5EF4-FFF2-40B4-BE49-F238E27FC236}">
                <a16:creationId xmlns:a16="http://schemas.microsoft.com/office/drawing/2014/main" id="{34DC3B8C-1A6D-44FE-8D8E-C38339070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355" y="1538417"/>
            <a:ext cx="6612294" cy="3137396"/>
          </a:xfrm>
          <a:prstGeom prst="rect">
            <a:avLst/>
          </a:prstGeom>
        </p:spPr>
      </p:pic>
      <p:pic>
        <p:nvPicPr>
          <p:cNvPr id="8" name="Picture 7" descr="Diagram&#10;&#10;Description automatically generated">
            <a:extLst>
              <a:ext uri="{FF2B5EF4-FFF2-40B4-BE49-F238E27FC236}">
                <a16:creationId xmlns:a16="http://schemas.microsoft.com/office/drawing/2014/main" id="{784C15C3-50D0-423E-8EC7-C8786EC46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35" y="2464153"/>
            <a:ext cx="3339525" cy="2854295"/>
          </a:xfrm>
          <a:prstGeom prst="rect">
            <a:avLst/>
          </a:prstGeom>
        </p:spPr>
      </p:pic>
      <p:sp>
        <p:nvSpPr>
          <p:cNvPr id="9" name="Arrow: Right 8">
            <a:extLst>
              <a:ext uri="{FF2B5EF4-FFF2-40B4-BE49-F238E27FC236}">
                <a16:creationId xmlns:a16="http://schemas.microsoft.com/office/drawing/2014/main" id="{E73EEDC2-D502-4903-9A3F-85CC54BD2E30}"/>
              </a:ext>
            </a:extLst>
          </p:cNvPr>
          <p:cNvSpPr/>
          <p:nvPr/>
        </p:nvSpPr>
        <p:spPr>
          <a:xfrm>
            <a:off x="3862873" y="3541403"/>
            <a:ext cx="634482" cy="69979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898357-9974-4192-9FB3-EF0D2C48E5EB}"/>
              </a:ext>
            </a:extLst>
          </p:cNvPr>
          <p:cNvSpPr>
            <a:spLocks noGrp="1"/>
          </p:cNvSpPr>
          <p:nvPr>
            <p:ph type="sldNum" sz="quarter" idx="12"/>
          </p:nvPr>
        </p:nvSpPr>
        <p:spPr/>
        <p:txBody>
          <a:bodyPr/>
          <a:lstStyle/>
          <a:p>
            <a:fld id="{1880F96C-824F-4C37-99B8-7E149B40C9DC}" type="slidenum">
              <a:rPr lang="en-US" smtClean="0"/>
              <a:pPr/>
              <a:t>46</a:t>
            </a:fld>
            <a:endParaRPr lang="en-US"/>
          </a:p>
        </p:txBody>
      </p:sp>
      <p:sp>
        <p:nvSpPr>
          <p:cNvPr id="10" name="TextBox 9">
            <a:extLst>
              <a:ext uri="{FF2B5EF4-FFF2-40B4-BE49-F238E27FC236}">
                <a16:creationId xmlns:a16="http://schemas.microsoft.com/office/drawing/2014/main" id="{0D7EB09D-53C1-42EB-B73A-E73D09639A9D}"/>
              </a:ext>
            </a:extLst>
          </p:cNvPr>
          <p:cNvSpPr txBox="1"/>
          <p:nvPr/>
        </p:nvSpPr>
        <p:spPr>
          <a:xfrm>
            <a:off x="1039966" y="5858572"/>
            <a:ext cx="3339525" cy="830997"/>
          </a:xfrm>
          <a:prstGeom prst="rect">
            <a:avLst/>
          </a:prstGeom>
          <a:noFill/>
        </p:spPr>
        <p:txBody>
          <a:bodyPr wrap="square" rtlCol="0">
            <a:spAutoFit/>
          </a:bodyPr>
          <a:lstStyle/>
          <a:p>
            <a:r>
              <a:rPr lang="vi-VN" sz="1600" dirty="0"/>
              <a:t>[3]</a:t>
            </a:r>
            <a:r>
              <a:rPr lang="en-US" sz="1600" i="1" dirty="0"/>
              <a:t> </a:t>
            </a:r>
            <a:r>
              <a:rPr lang="en-US" sz="1600" b="0" i="1" dirty="0">
                <a:solidFill>
                  <a:srgbClr val="222222"/>
                </a:solidFill>
                <a:effectLst/>
                <a:latin typeface="Arial" panose="020B0604020202020204" pitchFamily="34" charset="0"/>
              </a:rPr>
              <a:t>Smyth, T. (2020). Music 175: Psychoacoustics Spring 2020. Music Journal, 3(2), 45-52.</a:t>
            </a:r>
            <a:endParaRPr lang="en-US" sz="1600" i="1" dirty="0"/>
          </a:p>
        </p:txBody>
      </p:sp>
      <p:cxnSp>
        <p:nvCxnSpPr>
          <p:cNvPr id="11" name="Straight Connector 10">
            <a:extLst>
              <a:ext uri="{FF2B5EF4-FFF2-40B4-BE49-F238E27FC236}">
                <a16:creationId xmlns:a16="http://schemas.microsoft.com/office/drawing/2014/main" id="{CA39D415-35B5-4E81-A307-5E5119D802CC}"/>
              </a:ext>
            </a:extLst>
          </p:cNvPr>
          <p:cNvCxnSpPr>
            <a:cxnSpLocks/>
          </p:cNvCxnSpPr>
          <p:nvPr/>
        </p:nvCxnSpPr>
        <p:spPr>
          <a:xfrm>
            <a:off x="838200" y="5755426"/>
            <a:ext cx="35412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934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1049000" cy="1325563"/>
          </a:xfrm>
        </p:spPr>
        <p:txBody>
          <a:bodyPr/>
          <a:lstStyle/>
          <a:p>
            <a:r>
              <a:rPr lang="vi-VN" b="0" dirty="0">
                <a:latin typeface="Calibri" panose="020F0502020204030204" pitchFamily="34" charset="0"/>
                <a:cs typeface="Calibri" panose="020F0502020204030204" pitchFamily="34" charset="0"/>
              </a:rPr>
              <a:t>Short-time Objective Intelligibility Measure</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4</a:t>
            </a:r>
            <a:r>
              <a:rPr lang="en-US" b="0" dirty="0">
                <a:latin typeface="Calibri" panose="020F0502020204030204" pitchFamily="34" charset="0"/>
                <a:cs typeface="Calibri" panose="020F0502020204030204" pitchFamily="34" charset="0"/>
              </a:rPr>
              <a:t>]</a:t>
            </a: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838200" y="1717102"/>
            <a:ext cx="2764221" cy="205577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7ED02072-DB7C-4702-AB50-30068E0140DD}"/>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838200" y="4575915"/>
            <a:ext cx="2764222" cy="2069247"/>
          </a:xfrm>
          <a:prstGeom prst="rect">
            <a:avLst/>
          </a:prstGeom>
        </p:spPr>
      </p:pic>
      <p:sp>
        <p:nvSpPr>
          <p:cNvPr id="5" name="Rectangle 4">
            <a:extLst>
              <a:ext uri="{FF2B5EF4-FFF2-40B4-BE49-F238E27FC236}">
                <a16:creationId xmlns:a16="http://schemas.microsoft.com/office/drawing/2014/main" id="{C6ADF535-0EA1-4815-9E62-93A5FD075BBC}"/>
              </a:ext>
            </a:extLst>
          </p:cNvPr>
          <p:cNvSpPr/>
          <p:nvPr/>
        </p:nvSpPr>
        <p:spPr>
          <a:xfrm>
            <a:off x="4593021" y="3429000"/>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Chuyển sang </a:t>
            </a:r>
            <a:endParaRPr lang="en-US" dirty="0"/>
          </a:p>
          <a:p>
            <a:pPr algn="ctr"/>
            <a:r>
              <a:rPr lang="vi-VN" dirty="0"/>
              <a:t>tần số nghe </a:t>
            </a:r>
            <a:endParaRPr lang="en-US" dirty="0"/>
          </a:p>
          <a:p>
            <a:pPr algn="ctr"/>
            <a:r>
              <a:rPr lang="vi-VN" dirty="0"/>
              <a:t>(tần số Mel, ...)</a:t>
            </a:r>
            <a:endParaRPr lang="en-US" dirty="0"/>
          </a:p>
        </p:txBody>
      </p:sp>
      <p:sp>
        <p:nvSpPr>
          <p:cNvPr id="8" name="Rectangle 7">
            <a:extLst>
              <a:ext uri="{FF2B5EF4-FFF2-40B4-BE49-F238E27FC236}">
                <a16:creationId xmlns:a16="http://schemas.microsoft.com/office/drawing/2014/main" id="{3709A68D-3CE2-4646-90D7-99ABCF7DD00C}"/>
              </a:ext>
            </a:extLst>
          </p:cNvPr>
          <p:cNvSpPr/>
          <p:nvPr/>
        </p:nvSpPr>
        <p:spPr>
          <a:xfrm>
            <a:off x="8153399" y="3428999"/>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Hệ số tương quan Pearson</a:t>
            </a:r>
            <a:endParaRPr lang="en-US" dirty="0"/>
          </a:p>
        </p:txBody>
      </p:sp>
      <p:sp>
        <p:nvSpPr>
          <p:cNvPr id="11" name="Arrow: Right 10">
            <a:extLst>
              <a:ext uri="{FF2B5EF4-FFF2-40B4-BE49-F238E27FC236}">
                <a16:creationId xmlns:a16="http://schemas.microsoft.com/office/drawing/2014/main" id="{57E66547-DE45-480C-86B0-22CDADF83625}"/>
              </a:ext>
            </a:extLst>
          </p:cNvPr>
          <p:cNvSpPr/>
          <p:nvPr/>
        </p:nvSpPr>
        <p:spPr>
          <a:xfrm>
            <a:off x="7199586" y="3867807"/>
            <a:ext cx="830317" cy="45194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37C9DA-8BF8-467E-8E4D-559AF0A0B497}"/>
              </a:ext>
            </a:extLst>
          </p:cNvPr>
          <p:cNvSpPr>
            <a:spLocks noGrp="1"/>
          </p:cNvSpPr>
          <p:nvPr>
            <p:ph type="sldNum" sz="quarter" idx="12"/>
          </p:nvPr>
        </p:nvSpPr>
        <p:spPr/>
        <p:txBody>
          <a:bodyPr/>
          <a:lstStyle/>
          <a:p>
            <a:fld id="{1880F96C-824F-4C37-99B8-7E149B40C9DC}" type="slidenum">
              <a:rPr lang="en-US" smtClean="0"/>
              <a:pPr/>
              <a:t>47</a:t>
            </a:fld>
            <a:endParaRPr lang="en-US"/>
          </a:p>
        </p:txBody>
      </p:sp>
      <p:sp>
        <p:nvSpPr>
          <p:cNvPr id="12" name="TextBox 11">
            <a:extLst>
              <a:ext uri="{FF2B5EF4-FFF2-40B4-BE49-F238E27FC236}">
                <a16:creationId xmlns:a16="http://schemas.microsoft.com/office/drawing/2014/main" id="{C99C959C-ED3C-4143-B44C-F3C6A3D511DC}"/>
              </a:ext>
            </a:extLst>
          </p:cNvPr>
          <p:cNvSpPr txBox="1"/>
          <p:nvPr/>
        </p:nvSpPr>
        <p:spPr>
          <a:xfrm>
            <a:off x="3860061" y="5780782"/>
            <a:ext cx="6986615" cy="1077218"/>
          </a:xfrm>
          <a:prstGeom prst="rect">
            <a:avLst/>
          </a:prstGeom>
          <a:noFill/>
        </p:spPr>
        <p:txBody>
          <a:bodyPr wrap="square" rtlCol="0">
            <a:spAutoFit/>
          </a:bodyPr>
          <a:lstStyle/>
          <a:p>
            <a:r>
              <a:rPr lang="vi-VN" sz="1600" dirty="0">
                <a:solidFill>
                  <a:srgbClr val="222222"/>
                </a:solidFill>
                <a:latin typeface="Arial" panose="020B0604020202020204" pitchFamily="34" charset="0"/>
              </a:rPr>
              <a:t>[4] </a:t>
            </a:r>
            <a:r>
              <a:rPr lang="en-US" sz="1600" b="0" i="1" dirty="0">
                <a:solidFill>
                  <a:srgbClr val="222222"/>
                </a:solidFill>
                <a:effectLst/>
                <a:latin typeface="Arial" panose="020B0604020202020204" pitchFamily="34" charset="0"/>
              </a:rPr>
              <a:t>Taal, C. H., Hendriks, R. C., </a:t>
            </a:r>
            <a:r>
              <a:rPr lang="en-US" sz="1600" b="0" i="1" dirty="0" err="1">
                <a:solidFill>
                  <a:srgbClr val="222222"/>
                </a:solidFill>
                <a:effectLst/>
                <a:latin typeface="Arial" panose="020B0604020202020204" pitchFamily="34" charset="0"/>
              </a:rPr>
              <a:t>Heusdens</a:t>
            </a:r>
            <a:r>
              <a:rPr lang="en-US" sz="1600" b="0" i="1" dirty="0">
                <a:solidFill>
                  <a:srgbClr val="222222"/>
                </a:solidFill>
                <a:effectLst/>
                <a:latin typeface="Arial" panose="020B0604020202020204" pitchFamily="34" charset="0"/>
              </a:rPr>
              <a:t>, R., &amp; Jensen, J. (2010, March). A short-time objective intelligibility measure for time-frequency weighted noisy speech. In 2010 IEEE international conference on acoustics, speech and signal processing (pp. 4214-4217). IEEE.</a:t>
            </a:r>
            <a:endParaRPr lang="en-US" sz="1600" i="1" dirty="0"/>
          </a:p>
        </p:txBody>
      </p:sp>
      <p:cxnSp>
        <p:nvCxnSpPr>
          <p:cNvPr id="13" name="Straight Connector 12">
            <a:extLst>
              <a:ext uri="{FF2B5EF4-FFF2-40B4-BE49-F238E27FC236}">
                <a16:creationId xmlns:a16="http://schemas.microsoft.com/office/drawing/2014/main" id="{3EB9BA55-D26C-4C8B-9B7B-52F4568096E2}"/>
              </a:ext>
            </a:extLst>
          </p:cNvPr>
          <p:cNvCxnSpPr>
            <a:cxnSpLocks/>
          </p:cNvCxnSpPr>
          <p:nvPr/>
        </p:nvCxnSpPr>
        <p:spPr>
          <a:xfrm>
            <a:off x="3658295" y="5677636"/>
            <a:ext cx="5559277" cy="0"/>
          </a:xfrm>
          <a:prstGeom prst="line">
            <a:avLst/>
          </a:prstGeom>
        </p:spPr>
        <p:style>
          <a:lnRef idx="1">
            <a:schemeClr val="dk1"/>
          </a:lnRef>
          <a:fillRef idx="0">
            <a:schemeClr val="dk1"/>
          </a:fillRef>
          <a:effectRef idx="0">
            <a:schemeClr val="dk1"/>
          </a:effectRef>
          <a:fontRef idx="minor">
            <a:schemeClr val="tx1"/>
          </a:fontRef>
        </p:style>
      </p:cxnSp>
      <p:sp>
        <p:nvSpPr>
          <p:cNvPr id="16" name="Arrow: Down 15">
            <a:extLst>
              <a:ext uri="{FF2B5EF4-FFF2-40B4-BE49-F238E27FC236}">
                <a16:creationId xmlns:a16="http://schemas.microsoft.com/office/drawing/2014/main" id="{557D0778-AE4E-4325-8C08-3F06B50F59F6}"/>
              </a:ext>
            </a:extLst>
          </p:cNvPr>
          <p:cNvSpPr/>
          <p:nvPr/>
        </p:nvSpPr>
        <p:spPr>
          <a:xfrm rot="14403061">
            <a:off x="3888784" y="4497319"/>
            <a:ext cx="454799" cy="60049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670D7744-8C67-4831-AFD7-ACE9A0525121}"/>
              </a:ext>
            </a:extLst>
          </p:cNvPr>
          <p:cNvSpPr/>
          <p:nvPr/>
        </p:nvSpPr>
        <p:spPr>
          <a:xfrm rot="18345625">
            <a:off x="3855800" y="3127414"/>
            <a:ext cx="454799" cy="60317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236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Chuyển tần số thường sang tần số nghe</a:t>
            </a:r>
            <a:endParaRPr lang="en-US" b="0" dirty="0">
              <a:latin typeface="Calibri" panose="020F0502020204030204" pitchFamily="34" charset="0"/>
              <a:cs typeface="Calibri" panose="020F0502020204030204" pitchFamily="34" charset="0"/>
            </a:endParaRP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1164021" y="2152175"/>
            <a:ext cx="5026572" cy="3738296"/>
          </a:xfrm>
          <a:prstGeom prst="rect">
            <a:avLst/>
          </a:prstGeom>
        </p:spPr>
      </p:pic>
      <p:pic>
        <p:nvPicPr>
          <p:cNvPr id="13" name="Picture 12" descr="A picture containing text, furniture, curtain&#10;&#10;Description automatically generated">
            <a:extLst>
              <a:ext uri="{FF2B5EF4-FFF2-40B4-BE49-F238E27FC236}">
                <a16:creationId xmlns:a16="http://schemas.microsoft.com/office/drawing/2014/main" id="{93FAFDF5-0415-44B6-AD88-79DC1AC8DBE9}"/>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7019491" y="2152175"/>
            <a:ext cx="4993834" cy="3738295"/>
          </a:xfrm>
          <a:prstGeom prst="rect">
            <a:avLst/>
          </a:prstGeom>
        </p:spPr>
      </p:pic>
      <p:pic>
        <p:nvPicPr>
          <p:cNvPr id="12" name="Picture 11" descr="Chart&#10;&#10;Description automatically generated">
            <a:extLst>
              <a:ext uri="{FF2B5EF4-FFF2-40B4-BE49-F238E27FC236}">
                <a16:creationId xmlns:a16="http://schemas.microsoft.com/office/drawing/2014/main" id="{62C619FB-1E65-41EE-B97B-77DE4CC8B37A}"/>
              </a:ext>
            </a:extLst>
          </p:cNvPr>
          <p:cNvPicPr>
            <a:picLocks noChangeAspect="1"/>
          </p:cNvPicPr>
          <p:nvPr/>
        </p:nvPicPr>
        <p:blipFill rotWithShape="1">
          <a:blip r:embed="rId6">
            <a:extLst>
              <a:ext uri="{28A0092B-C50C-407E-A947-70E740481C1C}">
                <a14:useLocalDpi xmlns:a14="http://schemas.microsoft.com/office/drawing/2010/main" val="0"/>
              </a:ext>
            </a:extLst>
          </a:blip>
          <a:srcRect l="7080" b="19645"/>
          <a:stretch/>
        </p:blipFill>
        <p:spPr>
          <a:xfrm rot="16200000">
            <a:off x="-1245280" y="3518137"/>
            <a:ext cx="3809610" cy="935056"/>
          </a:xfrm>
          <a:prstGeom prst="rect">
            <a:avLst/>
          </a:prstGeom>
        </p:spPr>
      </p:pic>
      <p:sp>
        <p:nvSpPr>
          <p:cNvPr id="2" name="Arrow: Right 1">
            <a:extLst>
              <a:ext uri="{FF2B5EF4-FFF2-40B4-BE49-F238E27FC236}">
                <a16:creationId xmlns:a16="http://schemas.microsoft.com/office/drawing/2014/main" id="{0EDB3D41-B843-4401-98E1-555FEA5B0B92}"/>
              </a:ext>
            </a:extLst>
          </p:cNvPr>
          <p:cNvSpPr/>
          <p:nvPr/>
        </p:nvSpPr>
        <p:spPr>
          <a:xfrm>
            <a:off x="6279931" y="3616674"/>
            <a:ext cx="650221" cy="80929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E5D71B-1F5E-42D3-BC71-A3AD2BAD6EC4}"/>
              </a:ext>
            </a:extLst>
          </p:cNvPr>
          <p:cNvSpPr>
            <a:spLocks noGrp="1"/>
          </p:cNvSpPr>
          <p:nvPr>
            <p:ph type="sldNum" sz="quarter" idx="12"/>
          </p:nvPr>
        </p:nvSpPr>
        <p:spPr/>
        <p:txBody>
          <a:bodyPr/>
          <a:lstStyle/>
          <a:p>
            <a:fld id="{1880F96C-824F-4C37-99B8-7E149B40C9DC}" type="slidenum">
              <a:rPr lang="en-US" smtClean="0"/>
              <a:pPr/>
              <a:t>48</a:t>
            </a:fld>
            <a:endParaRPr lang="en-US"/>
          </a:p>
        </p:txBody>
      </p:sp>
      <p:sp>
        <p:nvSpPr>
          <p:cNvPr id="8" name="TextBox 7">
            <a:extLst>
              <a:ext uri="{FF2B5EF4-FFF2-40B4-BE49-F238E27FC236}">
                <a16:creationId xmlns:a16="http://schemas.microsoft.com/office/drawing/2014/main" id="{396D0DB0-F643-4BAD-AC10-D27139236443}"/>
              </a:ext>
            </a:extLst>
          </p:cNvPr>
          <p:cNvSpPr txBox="1"/>
          <p:nvPr/>
        </p:nvSpPr>
        <p:spPr>
          <a:xfrm>
            <a:off x="7682352" y="5930178"/>
            <a:ext cx="3668112" cy="400110"/>
          </a:xfrm>
          <a:prstGeom prst="rect">
            <a:avLst/>
          </a:prstGeom>
          <a:noFill/>
        </p:spPr>
        <p:txBody>
          <a:bodyPr wrap="square" rtlCol="0">
            <a:spAutoFit/>
          </a:bodyPr>
          <a:lstStyle/>
          <a:p>
            <a:pPr algn="ctr"/>
            <a:r>
              <a:rPr lang="vi-VN" sz="2000" dirty="0"/>
              <a:t>Spectrogram ở tần số Mel</a:t>
            </a:r>
            <a:endParaRPr lang="en-US" sz="2000" dirty="0"/>
          </a:p>
        </p:txBody>
      </p:sp>
      <p:sp>
        <p:nvSpPr>
          <p:cNvPr id="9" name="TextBox 8">
            <a:extLst>
              <a:ext uri="{FF2B5EF4-FFF2-40B4-BE49-F238E27FC236}">
                <a16:creationId xmlns:a16="http://schemas.microsoft.com/office/drawing/2014/main" id="{7307B21B-69D7-4509-B16D-17588B18B446}"/>
              </a:ext>
            </a:extLst>
          </p:cNvPr>
          <p:cNvSpPr txBox="1"/>
          <p:nvPr/>
        </p:nvSpPr>
        <p:spPr>
          <a:xfrm>
            <a:off x="1843251" y="5930178"/>
            <a:ext cx="3668112" cy="400110"/>
          </a:xfrm>
          <a:prstGeom prst="rect">
            <a:avLst/>
          </a:prstGeom>
          <a:noFill/>
        </p:spPr>
        <p:txBody>
          <a:bodyPr wrap="square" rtlCol="0">
            <a:spAutoFit/>
          </a:bodyPr>
          <a:lstStyle/>
          <a:p>
            <a:pPr algn="ctr"/>
            <a:r>
              <a:rPr lang="vi-VN" sz="2000" dirty="0"/>
              <a:t>Spectrogram ở tần số Hz</a:t>
            </a:r>
            <a:endParaRPr lang="en-US" sz="2000" dirty="0"/>
          </a:p>
        </p:txBody>
      </p:sp>
    </p:spTree>
    <p:extLst>
      <p:ext uri="{BB962C8B-B14F-4D97-AF65-F5344CB8AC3E}">
        <p14:creationId xmlns:p14="http://schemas.microsoft.com/office/powerpoint/2010/main" val="34153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Hệ số tương quan </a:t>
            </a:r>
            <a:r>
              <a:rPr lang="en-US" b="0" dirty="0">
                <a:latin typeface="Calibri" panose="020F0502020204030204" pitchFamily="34" charset="0"/>
                <a:cs typeface="Calibri" panose="020F0502020204030204" pitchFamily="34" charset="0"/>
              </a:rPr>
              <a:t>Pearson</a:t>
            </a:r>
          </a:p>
        </p:txBody>
      </p:sp>
      <p:pic>
        <p:nvPicPr>
          <p:cNvPr id="7" name="Picture 6" descr="A picture containing text, furniture, curtain&#10;&#10;Description automatically generated">
            <a:extLst>
              <a:ext uri="{FF2B5EF4-FFF2-40B4-BE49-F238E27FC236}">
                <a16:creationId xmlns:a16="http://schemas.microsoft.com/office/drawing/2014/main" id="{DD125658-007A-4AC8-8579-3018B3B7EA5D}"/>
              </a:ext>
            </a:extLst>
          </p:cNvPr>
          <p:cNvPicPr>
            <a:picLocks noChangeAspect="1"/>
          </p:cNvPicPr>
          <p:nvPr/>
        </p:nvPicPr>
        <p:blipFill rotWithShape="1">
          <a:blip r:embed="rId4">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95699E68-61C9-4B17-B0E7-597E8F138711}"/>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A39602-86D1-42C9-B831-564EF80705DA}"/>
                  </a:ext>
                </a:extLst>
              </p:cNvPr>
              <p:cNvSpPr txBox="1"/>
              <p:nvPr/>
            </p:nvSpPr>
            <p:spPr>
              <a:xfrm>
                <a:off x="1" y="2492100"/>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CDA39602-86D1-42C9-B831-564EF80705DA}"/>
                  </a:ext>
                </a:extLst>
              </p:cNvPr>
              <p:cNvSpPr txBox="1">
                <a:spLocks noRot="1" noChangeAspect="1" noMove="1" noResize="1" noEditPoints="1" noAdjustHandles="1" noChangeArrowheads="1" noChangeShapeType="1" noTextEdit="1"/>
              </p:cNvSpPr>
              <p:nvPr/>
            </p:nvSpPr>
            <p:spPr>
              <a:xfrm>
                <a:off x="1" y="2492100"/>
                <a:ext cx="713284" cy="523220"/>
              </a:xfrm>
              <a:prstGeom prst="rect">
                <a:avLst/>
              </a:prstGeom>
              <a:blipFill>
                <a:blip r:embed="rId6"/>
                <a:stretch>
                  <a:fillRect r="-504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6D6411-C676-49D6-A069-96A06CA8F5D0}"/>
                  </a:ext>
                </a:extLst>
              </p:cNvPr>
              <p:cNvSpPr txBox="1"/>
              <p:nvPr/>
            </p:nvSpPr>
            <p:spPr>
              <a:xfrm>
                <a:off x="1" y="5327049"/>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B36D6411-C676-49D6-A069-96A06CA8F5D0}"/>
                  </a:ext>
                </a:extLst>
              </p:cNvPr>
              <p:cNvSpPr txBox="1">
                <a:spLocks noRot="1" noChangeAspect="1" noMove="1" noResize="1" noEditPoints="1" noAdjustHandles="1" noChangeArrowheads="1" noChangeShapeType="1" noTextEdit="1"/>
              </p:cNvSpPr>
              <p:nvPr/>
            </p:nvSpPr>
            <p:spPr>
              <a:xfrm>
                <a:off x="1" y="5327049"/>
                <a:ext cx="713284" cy="523220"/>
              </a:xfrm>
              <a:prstGeom prst="rect">
                <a:avLst/>
              </a:prstGeom>
              <a:blipFill>
                <a:blip r:embed="rId7"/>
                <a:stretch>
                  <a:fillRect r="-52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119201-8A78-462C-9E37-918C2E06EE4C}"/>
                  </a:ext>
                </a:extLst>
              </p:cNvPr>
              <p:cNvSpPr/>
              <p:nvPr/>
            </p:nvSpPr>
            <p:spPr>
              <a:xfrm>
                <a:off x="4183118" y="3295497"/>
                <a:ext cx="5472936"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e>
                              </m:d>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e>
                              </m:d>
                            </m:e>
                            <m:sub>
                              <m:r>
                                <a:rPr lang="en-US" sz="2800" b="0" i="1" smtClean="0">
                                  <a:latin typeface="Cambria Math" panose="02040503050406030204" pitchFamily="18" charset="0"/>
                                </a:rPr>
                                <m:t>2</m:t>
                              </m:r>
                            </m:sub>
                          </m:sSub>
                        </m:den>
                      </m:f>
                    </m:oMath>
                  </m:oMathPara>
                </a14:m>
                <a:endParaRPr lang="en-US" sz="2800" dirty="0"/>
              </a:p>
            </p:txBody>
          </p:sp>
        </mc:Choice>
        <mc:Fallback xmlns="">
          <p:sp>
            <p:nvSpPr>
              <p:cNvPr id="9" name="Rectangle 8">
                <a:extLst>
                  <a:ext uri="{FF2B5EF4-FFF2-40B4-BE49-F238E27FC236}">
                    <a16:creationId xmlns:a16="http://schemas.microsoft.com/office/drawing/2014/main" id="{F5119201-8A78-462C-9E37-918C2E06EE4C}"/>
                  </a:ext>
                </a:extLst>
              </p:cNvPr>
              <p:cNvSpPr>
                <a:spLocks noRot="1" noChangeAspect="1" noMove="1" noResize="1" noEditPoints="1" noAdjustHandles="1" noChangeArrowheads="1" noChangeShapeType="1" noTextEdit="1"/>
              </p:cNvSpPr>
              <p:nvPr/>
            </p:nvSpPr>
            <p:spPr>
              <a:xfrm>
                <a:off x="4183118" y="3295497"/>
                <a:ext cx="5472936" cy="1600574"/>
              </a:xfrm>
              <a:prstGeom prst="rect">
                <a:avLst/>
              </a:prstGeom>
              <a:blipFill>
                <a:blip r:embed="rId8"/>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3A0404F-7466-4B83-8255-95172A10B3B5}"/>
              </a:ext>
            </a:extLst>
          </p:cNvPr>
          <p:cNvSpPr/>
          <p:nvPr/>
        </p:nvSpPr>
        <p:spPr>
          <a:xfrm>
            <a:off x="10845623" y="3295497"/>
            <a:ext cx="1209743"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STOI</a:t>
            </a:r>
          </a:p>
        </p:txBody>
      </p:sp>
      <p:sp>
        <p:nvSpPr>
          <p:cNvPr id="15" name="Arrow: Down 14">
            <a:extLst>
              <a:ext uri="{FF2B5EF4-FFF2-40B4-BE49-F238E27FC236}">
                <a16:creationId xmlns:a16="http://schemas.microsoft.com/office/drawing/2014/main" id="{0D74B33A-3886-4BDD-81BB-8AB4788F0C56}"/>
              </a:ext>
            </a:extLst>
          </p:cNvPr>
          <p:cNvSpPr/>
          <p:nvPr/>
        </p:nvSpPr>
        <p:spPr>
          <a:xfrm rot="18578269">
            <a:off x="3603228" y="3602542"/>
            <a:ext cx="294290" cy="544392"/>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FBFFA970-C242-4890-8D28-AEBFC7951F89}"/>
              </a:ext>
            </a:extLst>
          </p:cNvPr>
          <p:cNvSpPr/>
          <p:nvPr/>
        </p:nvSpPr>
        <p:spPr>
          <a:xfrm rot="13778861">
            <a:off x="3582421" y="4169536"/>
            <a:ext cx="294290" cy="59173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E90ED6CF-4889-4F43-BBE1-A377BA90E8E5}"/>
              </a:ext>
            </a:extLst>
          </p:cNvPr>
          <p:cNvSpPr/>
          <p:nvPr/>
        </p:nvSpPr>
        <p:spPr>
          <a:xfrm>
            <a:off x="9831902" y="3865807"/>
            <a:ext cx="830317" cy="45194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49</a:t>
            </a:fld>
            <a:endParaRPr lang="en-US" dirty="0"/>
          </a:p>
        </p:txBody>
      </p:sp>
    </p:spTree>
    <p:extLst>
      <p:ext uri="{BB962C8B-B14F-4D97-AF65-F5344CB8AC3E}">
        <p14:creationId xmlns:p14="http://schemas.microsoft.com/office/powerpoint/2010/main" val="125502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2" descr="Speech waveforms | Welcome to SWPhonetics">
            <a:extLst>
              <a:ext uri="{FF2B5EF4-FFF2-40B4-BE49-F238E27FC236}">
                <a16:creationId xmlns:a16="http://schemas.microsoft.com/office/drawing/2014/main" id="{730D3D13-70DF-4544-86BC-409BEDDA6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32" y="1675171"/>
            <a:ext cx="3247831" cy="17538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etting Started: Oscillators and noise | LaptrinhX / News">
            <a:extLst>
              <a:ext uri="{FF2B5EF4-FFF2-40B4-BE49-F238E27FC236}">
                <a16:creationId xmlns:a16="http://schemas.microsoft.com/office/drawing/2014/main" id="{0236DFC4-B6F0-4F1A-AE41-3814448801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0" b="23954"/>
          <a:stretch/>
        </p:blipFill>
        <p:spPr bwMode="auto">
          <a:xfrm>
            <a:off x="1703415" y="4681211"/>
            <a:ext cx="3267843" cy="12331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xample 2: Speech denoising using overlapping group shrinkage (OGS)">
            <a:extLst>
              <a:ext uri="{FF2B5EF4-FFF2-40B4-BE49-F238E27FC236}">
                <a16:creationId xmlns:a16="http://schemas.microsoft.com/office/drawing/2014/main" id="{45A13910-2D43-4990-9F50-A58133BFB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98" t="11069" r="10758" b="12662"/>
          <a:stretch/>
        </p:blipFill>
        <p:spPr bwMode="auto">
          <a:xfrm>
            <a:off x="6909047" y="2222226"/>
            <a:ext cx="4002833" cy="305111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Down 13">
            <a:extLst>
              <a:ext uri="{FF2B5EF4-FFF2-40B4-BE49-F238E27FC236}">
                <a16:creationId xmlns:a16="http://schemas.microsoft.com/office/drawing/2014/main" id="{2BA79328-E514-45D3-B713-3DD71A4457DD}"/>
              </a:ext>
            </a:extLst>
          </p:cNvPr>
          <p:cNvSpPr/>
          <p:nvPr/>
        </p:nvSpPr>
        <p:spPr>
          <a:xfrm rot="14403061">
            <a:off x="5753646" y="4061569"/>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9AB193-016C-4CBF-BE2B-7E758F4DB65B}"/>
                  </a:ext>
                </a:extLst>
              </p:cNvPr>
              <p:cNvSpPr txBox="1"/>
              <p:nvPr/>
            </p:nvSpPr>
            <p:spPr>
              <a:xfrm>
                <a:off x="891205" y="2321252"/>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989AB193-016C-4CBF-BE2B-7E758F4DB65B}"/>
                  </a:ext>
                </a:extLst>
              </p:cNvPr>
              <p:cNvSpPr txBox="1">
                <a:spLocks noRot="1" noChangeAspect="1" noMove="1" noResize="1" noEditPoints="1" noAdjustHandles="1" noChangeArrowheads="1" noChangeShapeType="1" noTextEdit="1"/>
              </p:cNvSpPr>
              <p:nvPr/>
            </p:nvSpPr>
            <p:spPr>
              <a:xfrm>
                <a:off x="891205" y="2321252"/>
                <a:ext cx="812210" cy="461665"/>
              </a:xfrm>
              <a:prstGeom prst="rect">
                <a:avLst/>
              </a:prstGeom>
              <a:blipFill>
                <a:blip r:embed="rId7"/>
                <a:stretch>
                  <a:fillRect r="-225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488F37C-BEC3-4884-9D6C-1F09352C2D9D}"/>
                  </a:ext>
                </a:extLst>
              </p:cNvPr>
              <p:cNvSpPr txBox="1"/>
              <p:nvPr/>
            </p:nvSpPr>
            <p:spPr>
              <a:xfrm>
                <a:off x="838200" y="5045799"/>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2488F37C-BEC3-4884-9D6C-1F09352C2D9D}"/>
                  </a:ext>
                </a:extLst>
              </p:cNvPr>
              <p:cNvSpPr txBox="1">
                <a:spLocks noRot="1" noChangeAspect="1" noMove="1" noResize="1" noEditPoints="1" noAdjustHandles="1" noChangeArrowheads="1" noChangeShapeType="1" noTextEdit="1"/>
              </p:cNvSpPr>
              <p:nvPr/>
            </p:nvSpPr>
            <p:spPr>
              <a:xfrm>
                <a:off x="838200" y="5045799"/>
                <a:ext cx="820994" cy="461665"/>
              </a:xfrm>
              <a:prstGeom prst="rect">
                <a:avLst/>
              </a:prstGeom>
              <a:blipFill>
                <a:blip r:embed="rId8"/>
                <a:stretch>
                  <a:fillRect r="-1493"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D70ACA-F43C-498D-A8F1-2F431B972E4D}"/>
                  </a:ext>
                </a:extLst>
              </p:cNvPr>
              <p:cNvSpPr txBox="1"/>
              <p:nvPr/>
            </p:nvSpPr>
            <p:spPr>
              <a:xfrm>
                <a:off x="7726376" y="2443925"/>
                <a:ext cx="27063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75D70ACA-F43C-498D-A8F1-2F431B972E4D}"/>
                  </a:ext>
                </a:extLst>
              </p:cNvPr>
              <p:cNvSpPr txBox="1">
                <a:spLocks noRot="1" noChangeAspect="1" noMove="1" noResize="1" noEditPoints="1" noAdjustHandles="1" noChangeArrowheads="1" noChangeShapeType="1" noTextEdit="1"/>
              </p:cNvSpPr>
              <p:nvPr/>
            </p:nvSpPr>
            <p:spPr>
              <a:xfrm>
                <a:off x="7726376" y="2443925"/>
                <a:ext cx="2706382" cy="461665"/>
              </a:xfrm>
              <a:prstGeom prst="rect">
                <a:avLst/>
              </a:prstGeom>
              <a:blipFill>
                <a:blip r:embed="rId9"/>
                <a:stretch>
                  <a:fillRect r="-225" b="-17105"/>
                </a:stretch>
              </a:blipFill>
            </p:spPr>
            <p:txBody>
              <a:bodyPr/>
              <a:lstStyle/>
              <a:p>
                <a:r>
                  <a:rPr lang="en-US">
                    <a:noFill/>
                  </a:rPr>
                  <a:t> </a:t>
                </a:r>
              </a:p>
            </p:txBody>
          </p:sp>
        </mc:Fallback>
      </mc:AlternateContent>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394AA2B-7FA0-4A2A-B8E9-DC8CD19B0042}"/>
              </a:ext>
            </a:extLst>
          </p:cNvPr>
          <p:cNvSpPr>
            <a:spLocks noGrp="1"/>
          </p:cNvSpPr>
          <p:nvPr>
            <p:ph type="sldNum" sz="quarter" idx="12"/>
          </p:nvPr>
        </p:nvSpPr>
        <p:spPr/>
        <p:txBody>
          <a:bodyPr/>
          <a:lstStyle/>
          <a:p>
            <a:fld id="{1880F96C-824F-4C37-99B8-7E149B40C9DC}" type="slidenum">
              <a:rPr lang="en-US" smtClean="0"/>
              <a:pPr/>
              <a:t>5</a:t>
            </a:fld>
            <a:endParaRPr lang="en-US"/>
          </a:p>
        </p:txBody>
      </p:sp>
      <p:sp>
        <p:nvSpPr>
          <p:cNvPr id="3" name="TextBox 2">
            <a:extLst>
              <a:ext uri="{FF2B5EF4-FFF2-40B4-BE49-F238E27FC236}">
                <a16:creationId xmlns:a16="http://schemas.microsoft.com/office/drawing/2014/main" id="{B3EBD98F-17DE-410F-90A2-84A5E24734D8}"/>
              </a:ext>
            </a:extLst>
          </p:cNvPr>
          <p:cNvSpPr txBox="1"/>
          <p:nvPr/>
        </p:nvSpPr>
        <p:spPr>
          <a:xfrm>
            <a:off x="2186275" y="3441826"/>
            <a:ext cx="2428143" cy="461665"/>
          </a:xfrm>
          <a:prstGeom prst="rect">
            <a:avLst/>
          </a:prstGeom>
          <a:noFill/>
        </p:spPr>
        <p:txBody>
          <a:bodyPr wrap="square" rtlCol="0">
            <a:spAutoFit/>
          </a:bodyPr>
          <a:lstStyle/>
          <a:p>
            <a:pPr algn="ctr"/>
            <a:r>
              <a:rPr lang="vi-VN" sz="2400" dirty="0"/>
              <a:t>Giọng nói sạch</a:t>
            </a:r>
            <a:endParaRPr lang="en-US" sz="2400" dirty="0"/>
          </a:p>
        </p:txBody>
      </p:sp>
      <p:sp>
        <p:nvSpPr>
          <p:cNvPr id="20" name="TextBox 19">
            <a:extLst>
              <a:ext uri="{FF2B5EF4-FFF2-40B4-BE49-F238E27FC236}">
                <a16:creationId xmlns:a16="http://schemas.microsoft.com/office/drawing/2014/main" id="{4C448FE7-EF31-4D8E-8848-F086AF813AC7}"/>
              </a:ext>
            </a:extLst>
          </p:cNvPr>
          <p:cNvSpPr txBox="1"/>
          <p:nvPr/>
        </p:nvSpPr>
        <p:spPr>
          <a:xfrm>
            <a:off x="2133270" y="5908331"/>
            <a:ext cx="2428143" cy="461665"/>
          </a:xfrm>
          <a:prstGeom prst="rect">
            <a:avLst/>
          </a:prstGeom>
          <a:noFill/>
        </p:spPr>
        <p:txBody>
          <a:bodyPr wrap="square" rtlCol="0">
            <a:spAutoFit/>
          </a:bodyPr>
          <a:lstStyle/>
          <a:p>
            <a:pPr algn="ctr"/>
            <a:r>
              <a:rPr lang="vi-VN" sz="2400" dirty="0"/>
              <a:t>Âm nhiễu</a:t>
            </a:r>
            <a:endParaRPr lang="en-US" sz="2400" dirty="0"/>
          </a:p>
        </p:txBody>
      </p:sp>
      <p:sp>
        <p:nvSpPr>
          <p:cNvPr id="21" name="TextBox 20">
            <a:extLst>
              <a:ext uri="{FF2B5EF4-FFF2-40B4-BE49-F238E27FC236}">
                <a16:creationId xmlns:a16="http://schemas.microsoft.com/office/drawing/2014/main" id="{1ED6709C-369C-4BFD-89F9-470EF25C901E}"/>
              </a:ext>
            </a:extLst>
          </p:cNvPr>
          <p:cNvSpPr txBox="1"/>
          <p:nvPr/>
        </p:nvSpPr>
        <p:spPr>
          <a:xfrm>
            <a:off x="7553550" y="5045799"/>
            <a:ext cx="3267843" cy="461665"/>
          </a:xfrm>
          <a:prstGeom prst="rect">
            <a:avLst/>
          </a:prstGeom>
          <a:noFill/>
        </p:spPr>
        <p:txBody>
          <a:bodyPr wrap="square" rtlCol="0">
            <a:spAutoFit/>
          </a:bodyPr>
          <a:lstStyle/>
          <a:p>
            <a:pPr algn="ctr"/>
            <a:r>
              <a:rPr lang="vi-VN" sz="2400" dirty="0"/>
              <a:t>Âm máy tính ghi nhận</a:t>
            </a:r>
            <a:endParaRPr lang="en-US" sz="2400" dirty="0"/>
          </a:p>
        </p:txBody>
      </p:sp>
      <p:sp>
        <p:nvSpPr>
          <p:cNvPr id="19" name="Arrow: Down 18">
            <a:extLst>
              <a:ext uri="{FF2B5EF4-FFF2-40B4-BE49-F238E27FC236}">
                <a16:creationId xmlns:a16="http://schemas.microsoft.com/office/drawing/2014/main" id="{1484721B-5CAD-498F-BAEC-F1CC65BBDEB5}"/>
              </a:ext>
            </a:extLst>
          </p:cNvPr>
          <p:cNvSpPr/>
          <p:nvPr/>
        </p:nvSpPr>
        <p:spPr>
          <a:xfrm rot="18345625">
            <a:off x="5737402" y="2385391"/>
            <a:ext cx="454799" cy="11696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0712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Perceptual Evaluation of Speech Quality</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5</a:t>
            </a:r>
            <a:r>
              <a:rPr lang="en-US" b="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F33B6F42-5962-472C-B59E-DC4F6BE2A353}"/>
              </a:ext>
            </a:extLst>
          </p:cNvPr>
          <p:cNvPicPr>
            <a:picLocks noChangeAspect="1"/>
          </p:cNvPicPr>
          <p:nvPr/>
        </p:nvPicPr>
        <p:blipFill rotWithShape="1">
          <a:blip r:embed="rId4">
            <a:extLst>
              <a:ext uri="{28A0092B-C50C-407E-A947-70E740481C1C}">
                <a14:useLocalDpi xmlns:a14="http://schemas.microsoft.com/office/drawing/2010/main" val="0"/>
              </a:ext>
            </a:extLst>
          </a:blip>
          <a:srcRect l="321" r="321"/>
          <a:stretch/>
        </p:blipFill>
        <p:spPr>
          <a:xfrm>
            <a:off x="7630014" y="2549821"/>
            <a:ext cx="4032804" cy="3020521"/>
          </a:xfrm>
          <a:prstGeom prst="rect">
            <a:avLst/>
          </a:prstGeom>
        </p:spPr>
      </p:pic>
      <p:pic>
        <p:nvPicPr>
          <p:cNvPr id="14" name="Picture 13">
            <a:extLst>
              <a:ext uri="{FF2B5EF4-FFF2-40B4-BE49-F238E27FC236}">
                <a16:creationId xmlns:a16="http://schemas.microsoft.com/office/drawing/2014/main" id="{68F779E0-7FE4-4E24-840F-9622B0BB0032}"/>
              </a:ext>
            </a:extLst>
          </p:cNvPr>
          <p:cNvPicPr>
            <a:picLocks noChangeAspect="1"/>
          </p:cNvPicPr>
          <p:nvPr/>
        </p:nvPicPr>
        <p:blipFill rotWithShape="1">
          <a:blip r:embed="rId5">
            <a:extLst>
              <a:ext uri="{28A0092B-C50C-407E-A947-70E740481C1C}">
                <a14:useLocalDpi xmlns:a14="http://schemas.microsoft.com/office/drawing/2010/main" val="0"/>
              </a:ext>
            </a:extLst>
          </a:blip>
          <a:srcRect t="24" b="24"/>
          <a:stretch/>
        </p:blipFill>
        <p:spPr>
          <a:xfrm>
            <a:off x="346838" y="2549821"/>
            <a:ext cx="4032804" cy="3020521"/>
          </a:xfrm>
          <a:prstGeom prst="rect">
            <a:avLst/>
          </a:prstGeom>
        </p:spPr>
      </p:pic>
      <p:sp>
        <p:nvSpPr>
          <p:cNvPr id="15" name="Arrow: Right 14">
            <a:extLst>
              <a:ext uri="{FF2B5EF4-FFF2-40B4-BE49-F238E27FC236}">
                <a16:creationId xmlns:a16="http://schemas.microsoft.com/office/drawing/2014/main" id="{594EEFB7-1BC1-4E4A-9ED7-FB0ADC892F43}"/>
              </a:ext>
            </a:extLst>
          </p:cNvPr>
          <p:cNvSpPr/>
          <p:nvPr/>
        </p:nvSpPr>
        <p:spPr>
          <a:xfrm>
            <a:off x="4755931" y="3775832"/>
            <a:ext cx="2680138" cy="113551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dirty="0">
                <a:solidFill>
                  <a:schemeClr val="tx1"/>
                </a:solidFill>
              </a:rPr>
              <a:t>Đường truyền</a:t>
            </a:r>
            <a:endParaRPr lang="en-US" dirty="0">
              <a:solidFill>
                <a:schemeClr val="tx1"/>
              </a:solidFill>
            </a:endParaRPr>
          </a:p>
        </p:txBody>
      </p:sp>
      <p:sp>
        <p:nvSpPr>
          <p:cNvPr id="18" name="Rectangle: Rounded Corners 17">
            <a:extLst>
              <a:ext uri="{FF2B5EF4-FFF2-40B4-BE49-F238E27FC236}">
                <a16:creationId xmlns:a16="http://schemas.microsoft.com/office/drawing/2014/main" id="{750743D0-D27E-4658-9050-5DAA8B70F422}"/>
              </a:ext>
            </a:extLst>
          </p:cNvPr>
          <p:cNvSpPr/>
          <p:nvPr/>
        </p:nvSpPr>
        <p:spPr>
          <a:xfrm>
            <a:off x="4583029" y="2128415"/>
            <a:ext cx="2429477" cy="96461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Các yếu tố làm </a:t>
            </a:r>
            <a:endParaRPr lang="en-US" dirty="0"/>
          </a:p>
          <a:p>
            <a:pPr algn="ctr"/>
            <a:r>
              <a:rPr lang="vi-VN" dirty="0"/>
              <a:t>ảnh hưởng âm thanh</a:t>
            </a:r>
            <a:endParaRPr lang="en-US" dirty="0"/>
          </a:p>
        </p:txBody>
      </p:sp>
      <p:sp>
        <p:nvSpPr>
          <p:cNvPr id="20" name="Lightning Bolt 19">
            <a:extLst>
              <a:ext uri="{FF2B5EF4-FFF2-40B4-BE49-F238E27FC236}">
                <a16:creationId xmlns:a16="http://schemas.microsoft.com/office/drawing/2014/main" id="{CB35716C-E6EB-4560-88D3-FF1141B1EF5D}"/>
              </a:ext>
            </a:extLst>
          </p:cNvPr>
          <p:cNvSpPr/>
          <p:nvPr/>
        </p:nvSpPr>
        <p:spPr>
          <a:xfrm>
            <a:off x="5499537" y="3179370"/>
            <a:ext cx="596462" cy="596462"/>
          </a:xfrm>
          <a:prstGeom prst="lightningBolt">
            <a:avLst/>
          </a:prstGeom>
          <a:solidFill>
            <a:srgbClr val="FF85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B91DC2-FF09-4B9A-A9A1-F0BAE86B7A44}"/>
              </a:ext>
            </a:extLst>
          </p:cNvPr>
          <p:cNvSpPr>
            <a:spLocks noGrp="1"/>
          </p:cNvSpPr>
          <p:nvPr>
            <p:ph type="sldNum" sz="quarter" idx="12"/>
          </p:nvPr>
        </p:nvSpPr>
        <p:spPr/>
        <p:txBody>
          <a:bodyPr/>
          <a:lstStyle/>
          <a:p>
            <a:fld id="{1880F96C-824F-4C37-99B8-7E149B40C9DC}" type="slidenum">
              <a:rPr lang="en-US" smtClean="0"/>
              <a:pPr/>
              <a:t>50</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9B2B-B574-43D5-8092-0A086AE94616}"/>
                  </a:ext>
                </a:extLst>
              </p:cNvPr>
              <p:cNvSpPr txBox="1"/>
              <p:nvPr/>
            </p:nvSpPr>
            <p:spPr>
              <a:xfrm>
                <a:off x="529184" y="5599614"/>
                <a:ext cx="3668112" cy="400110"/>
              </a:xfrm>
              <a:prstGeom prst="rect">
                <a:avLst/>
              </a:prstGeom>
              <a:noFill/>
            </p:spPr>
            <p:txBody>
              <a:bodyPr wrap="square" rtlCol="0">
                <a:spAutoFit/>
              </a:bodyPr>
              <a:lstStyle/>
              <a:p>
                <a:pPr algn="ctr"/>
                <a:r>
                  <a:rPr lang="vi-VN" sz="2000" dirty="0"/>
                  <a:t>Spectrogram âm truyền đi</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oMath>
                </a14:m>
                <a:endParaRPr lang="en-US" sz="2000" dirty="0"/>
              </a:p>
            </p:txBody>
          </p:sp>
        </mc:Choice>
        <mc:Fallback xmlns="">
          <p:sp>
            <p:nvSpPr>
              <p:cNvPr id="9" name="TextBox 8">
                <a:extLst>
                  <a:ext uri="{FF2B5EF4-FFF2-40B4-BE49-F238E27FC236}">
                    <a16:creationId xmlns:a16="http://schemas.microsoft.com/office/drawing/2014/main" id="{5BDA9B2B-B574-43D5-8092-0A086AE94616}"/>
                  </a:ext>
                </a:extLst>
              </p:cNvPr>
              <p:cNvSpPr txBox="1">
                <a:spLocks noRot="1" noChangeAspect="1" noMove="1" noResize="1" noEditPoints="1" noAdjustHandles="1" noChangeArrowheads="1" noChangeShapeType="1" noTextEdit="1"/>
              </p:cNvSpPr>
              <p:nvPr/>
            </p:nvSpPr>
            <p:spPr>
              <a:xfrm>
                <a:off x="529184" y="5599614"/>
                <a:ext cx="3668112" cy="400110"/>
              </a:xfrm>
              <a:prstGeom prst="rect">
                <a:avLst/>
              </a:prstGeom>
              <a:blipFill>
                <a:blip r:embed="rId6"/>
                <a:stretch>
                  <a:fillRect t="-10769"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79AC9F-E8FE-40E8-B1D6-A2146E883AC7}"/>
                  </a:ext>
                </a:extLst>
              </p:cNvPr>
              <p:cNvSpPr txBox="1"/>
              <p:nvPr/>
            </p:nvSpPr>
            <p:spPr>
              <a:xfrm>
                <a:off x="7721188" y="5608366"/>
                <a:ext cx="3850456" cy="400110"/>
              </a:xfrm>
              <a:prstGeom prst="rect">
                <a:avLst/>
              </a:prstGeom>
              <a:noFill/>
            </p:spPr>
            <p:txBody>
              <a:bodyPr wrap="square" rtlCol="0">
                <a:spAutoFit/>
              </a:bodyPr>
              <a:lstStyle/>
              <a:p>
                <a:pPr algn="ctr"/>
                <a:r>
                  <a:rPr lang="vi-VN" sz="2000" dirty="0"/>
                  <a:t>Spectrogram âm nhận được</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oMath>
                </a14:m>
                <a:endParaRPr lang="en-US" sz="2000" dirty="0"/>
              </a:p>
            </p:txBody>
          </p:sp>
        </mc:Choice>
        <mc:Fallback xmlns="">
          <p:sp>
            <p:nvSpPr>
              <p:cNvPr id="10" name="TextBox 9">
                <a:extLst>
                  <a:ext uri="{FF2B5EF4-FFF2-40B4-BE49-F238E27FC236}">
                    <a16:creationId xmlns:a16="http://schemas.microsoft.com/office/drawing/2014/main" id="{E779AC9F-E8FE-40E8-B1D6-A2146E883AC7}"/>
                  </a:ext>
                </a:extLst>
              </p:cNvPr>
              <p:cNvSpPr txBox="1">
                <a:spLocks noRot="1" noChangeAspect="1" noMove="1" noResize="1" noEditPoints="1" noAdjustHandles="1" noChangeArrowheads="1" noChangeShapeType="1" noTextEdit="1"/>
              </p:cNvSpPr>
              <p:nvPr/>
            </p:nvSpPr>
            <p:spPr>
              <a:xfrm>
                <a:off x="7721188" y="5608366"/>
                <a:ext cx="3850456" cy="400110"/>
              </a:xfrm>
              <a:prstGeom prst="rect">
                <a:avLst/>
              </a:prstGeom>
              <a:blipFill>
                <a:blip r:embed="rId7"/>
                <a:stretch>
                  <a:fillRect l="-634" t="-9091" b="-242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3A801F-ED81-453E-ABD2-CF0FFBADFFBD}"/>
              </a:ext>
            </a:extLst>
          </p:cNvPr>
          <p:cNvSpPr txBox="1"/>
          <p:nvPr/>
        </p:nvSpPr>
        <p:spPr>
          <a:xfrm>
            <a:off x="970619" y="6131917"/>
            <a:ext cx="9707892" cy="738664"/>
          </a:xfrm>
          <a:prstGeom prst="rect">
            <a:avLst/>
          </a:prstGeom>
          <a:noFill/>
        </p:spPr>
        <p:txBody>
          <a:bodyPr wrap="square" rtlCol="0">
            <a:spAutoFit/>
          </a:bodyPr>
          <a:lstStyle/>
          <a:p>
            <a:r>
              <a:rPr lang="en-US" sz="1400" b="0" dirty="0">
                <a:solidFill>
                  <a:srgbClr val="222222"/>
                </a:solidFill>
                <a:effectLst/>
                <a:latin typeface="Arial" panose="020B0604020202020204" pitchFamily="34" charset="0"/>
              </a:rPr>
              <a:t>[</a:t>
            </a:r>
            <a:r>
              <a:rPr lang="vi-VN" sz="1400" dirty="0">
                <a:solidFill>
                  <a:srgbClr val="222222"/>
                </a:solidFill>
                <a:latin typeface="Arial" panose="020B0604020202020204" pitchFamily="34" charset="0"/>
              </a:rPr>
              <a:t>5</a:t>
            </a:r>
            <a:r>
              <a:rPr lang="en-US" sz="1400" b="0" dirty="0">
                <a:solidFill>
                  <a:srgbClr val="222222"/>
                </a:solidFill>
                <a:effectLst/>
                <a:latin typeface="Arial" panose="020B0604020202020204" pitchFamily="34" charset="0"/>
              </a:rPr>
              <a:t>]</a:t>
            </a:r>
            <a:r>
              <a:rPr lang="en-US" sz="1400" b="0" i="1" dirty="0">
                <a:solidFill>
                  <a:srgbClr val="222222"/>
                </a:solidFill>
                <a:effectLst/>
                <a:latin typeface="Arial" panose="020B0604020202020204" pitchFamily="34" charset="0"/>
              </a:rPr>
              <a:t> Rix, A. W., </a:t>
            </a:r>
            <a:r>
              <a:rPr lang="en-US" sz="1400" b="0" i="1" dirty="0" err="1">
                <a:solidFill>
                  <a:srgbClr val="222222"/>
                </a:solidFill>
                <a:effectLst/>
                <a:latin typeface="Arial" panose="020B0604020202020204" pitchFamily="34" charset="0"/>
              </a:rPr>
              <a:t>Beerends</a:t>
            </a:r>
            <a:r>
              <a:rPr lang="en-US" sz="1400" b="0" i="1" dirty="0">
                <a:solidFill>
                  <a:srgbClr val="222222"/>
                </a:solidFill>
                <a:effectLst/>
                <a:latin typeface="Arial" panose="020B0604020202020204" pitchFamily="34" charset="0"/>
              </a:rPr>
              <a:t>, J. G., Hollier, M. P., &amp; </a:t>
            </a:r>
            <a:r>
              <a:rPr lang="en-US" sz="1400" b="0" i="1" dirty="0" err="1">
                <a:solidFill>
                  <a:srgbClr val="222222"/>
                </a:solidFill>
                <a:effectLst/>
                <a:latin typeface="Arial" panose="020B0604020202020204" pitchFamily="34" charset="0"/>
              </a:rPr>
              <a:t>Hekstra</a:t>
            </a:r>
            <a:r>
              <a:rPr lang="en-US" sz="1400" b="0" i="1" dirty="0">
                <a:solidFill>
                  <a:srgbClr val="222222"/>
                </a:solidFill>
                <a:effectLst/>
                <a:latin typeface="Arial" panose="020B0604020202020204" pitchFamily="34" charset="0"/>
              </a:rPr>
              <a:t>, A. P. (2001, May). Perceptual evaluation of speech quality (PESQ)-a new method for speech quality assessment of telephone networks and codecs. In 2001 IEEE international conference on acoustics, speech, and signal processing. Proceedings (Cat. No. 01CH37221) (Vol. 2, pp. 749-752). IEEE.</a:t>
            </a:r>
            <a:endParaRPr lang="en-US" sz="1400" i="1" dirty="0"/>
          </a:p>
        </p:txBody>
      </p:sp>
      <p:cxnSp>
        <p:nvCxnSpPr>
          <p:cNvPr id="17" name="Straight Connector 16">
            <a:extLst>
              <a:ext uri="{FF2B5EF4-FFF2-40B4-BE49-F238E27FC236}">
                <a16:creationId xmlns:a16="http://schemas.microsoft.com/office/drawing/2014/main" id="{83816872-24D1-4310-B85B-C0301F13C1DA}"/>
              </a:ext>
            </a:extLst>
          </p:cNvPr>
          <p:cNvCxnSpPr/>
          <p:nvPr/>
        </p:nvCxnSpPr>
        <p:spPr>
          <a:xfrm>
            <a:off x="838200" y="6085633"/>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4536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900144" cy="1325563"/>
          </a:xfrm>
        </p:spPr>
        <p:txBody>
          <a:bodyPr/>
          <a:lstStyle/>
          <a:p>
            <a:r>
              <a:rPr lang="vi-VN" b="0" dirty="0">
                <a:latin typeface="Calibri" panose="020F0502020204030204" pitchFamily="34" charset="0"/>
                <a:cs typeface="Calibri" panose="020F0502020204030204" pitchFamily="34" charset="0"/>
              </a:rPr>
              <a:t>Perceptual Evaluation of Speech Quality (PESQ)</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057456-8E1A-4F5E-B650-515982F64741}"/>
                  </a:ext>
                </a:extLst>
              </p:cNvPr>
              <p:cNvSpPr txBox="1"/>
              <p:nvPr/>
            </p:nvSpPr>
            <p:spPr>
              <a:xfrm>
                <a:off x="4737887" y="5354431"/>
                <a:ext cx="6369269" cy="557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𝑃𝐸𝑆𝑄</m:t>
                      </m:r>
                      <m:r>
                        <a:rPr lang="en-US" sz="2800" b="0" i="1" smtClean="0">
                          <a:latin typeface="Cambria Math" panose="02040503050406030204" pitchFamily="18" charset="0"/>
                        </a:rPr>
                        <m:t>=4.5−0.1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𝑠𝑦𝑚</m:t>
                          </m:r>
                        </m:sub>
                      </m:sSub>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rPr>
                        <m:t>0.0309</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𝑎𝑠𝑦𝑚</m:t>
                          </m:r>
                        </m:sub>
                      </m:sSub>
                    </m:oMath>
                  </m:oMathPara>
                </a14:m>
                <a:endParaRPr lang="en-US" dirty="0"/>
              </a:p>
            </p:txBody>
          </p:sp>
        </mc:Choice>
        <mc:Fallback xmlns="">
          <p:sp>
            <p:nvSpPr>
              <p:cNvPr id="21" name="TextBox 20">
                <a:extLst>
                  <a:ext uri="{FF2B5EF4-FFF2-40B4-BE49-F238E27FC236}">
                    <a16:creationId xmlns:a16="http://schemas.microsoft.com/office/drawing/2014/main" id="{43057456-8E1A-4F5E-B650-515982F64741}"/>
                  </a:ext>
                </a:extLst>
              </p:cNvPr>
              <p:cNvSpPr txBox="1">
                <a:spLocks noRot="1" noChangeAspect="1" noMove="1" noResize="1" noEditPoints="1" noAdjustHandles="1" noChangeArrowheads="1" noChangeShapeType="1" noTextEdit="1"/>
              </p:cNvSpPr>
              <p:nvPr/>
            </p:nvSpPr>
            <p:spPr>
              <a:xfrm>
                <a:off x="4737887" y="5354431"/>
                <a:ext cx="6369269" cy="557204"/>
              </a:xfrm>
              <a:prstGeom prst="rect">
                <a:avLst/>
              </a:prstGeo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51</a:t>
            </a:fld>
            <a:endParaRPr lang="en-US"/>
          </a:p>
        </p:txBody>
      </p:sp>
      <p:pic>
        <p:nvPicPr>
          <p:cNvPr id="11" name="Picture 10" descr="A picture containing text, furniture, curtain&#10;&#10;Description automatically generated">
            <a:extLst>
              <a:ext uri="{FF2B5EF4-FFF2-40B4-BE49-F238E27FC236}">
                <a16:creationId xmlns:a16="http://schemas.microsoft.com/office/drawing/2014/main" id="{3E2F2147-1F13-4976-A5B6-1F9C509A7BFB}"/>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12" name="Picture 11" descr="A picture containing background pattern&#10;&#10;Description automatically generated">
            <a:extLst>
              <a:ext uri="{FF2B5EF4-FFF2-40B4-BE49-F238E27FC236}">
                <a16:creationId xmlns:a16="http://schemas.microsoft.com/office/drawing/2014/main" id="{C720B884-583B-44FE-B6F8-79815AF2D45C}"/>
              </a:ext>
            </a:extLst>
          </p:cNvPr>
          <p:cNvPicPr>
            <a:picLocks noChangeAspect="1"/>
          </p:cNvPicPr>
          <p:nvPr/>
        </p:nvPicPr>
        <p:blipFill rotWithShape="1">
          <a:blip r:embed="rId6">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0C9943-7542-410E-AC73-43A1A9A5E3F5}"/>
                  </a:ext>
                </a:extLst>
              </p:cNvPr>
              <p:cNvSpPr txBox="1"/>
              <p:nvPr/>
            </p:nvSpPr>
            <p:spPr>
              <a:xfrm>
                <a:off x="1" y="2492100"/>
                <a:ext cx="108484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A10C9943-7542-410E-AC73-43A1A9A5E3F5}"/>
                  </a:ext>
                </a:extLst>
              </p:cNvPr>
              <p:cNvSpPr txBox="1">
                <a:spLocks noRot="1" noChangeAspect="1" noMove="1" noResize="1" noEditPoints="1" noAdjustHandles="1" noChangeArrowheads="1" noChangeShapeType="1" noTextEdit="1"/>
              </p:cNvSpPr>
              <p:nvPr/>
            </p:nvSpPr>
            <p:spPr>
              <a:xfrm>
                <a:off x="1" y="2492100"/>
                <a:ext cx="108484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215264-3DD9-4034-AA05-7D7A1932A04B}"/>
                  </a:ext>
                </a:extLst>
              </p:cNvPr>
              <p:cNvSpPr txBox="1"/>
              <p:nvPr/>
            </p:nvSpPr>
            <p:spPr>
              <a:xfrm>
                <a:off x="0" y="5327049"/>
                <a:ext cx="108484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14" name="TextBox 13">
                <a:extLst>
                  <a:ext uri="{FF2B5EF4-FFF2-40B4-BE49-F238E27FC236}">
                    <a16:creationId xmlns:a16="http://schemas.microsoft.com/office/drawing/2014/main" id="{09215264-3DD9-4034-AA05-7D7A1932A04B}"/>
                  </a:ext>
                </a:extLst>
              </p:cNvPr>
              <p:cNvSpPr txBox="1">
                <a:spLocks noRot="1" noChangeAspect="1" noMove="1" noResize="1" noEditPoints="1" noAdjustHandles="1" noChangeArrowheads="1" noChangeShapeType="1" noTextEdit="1"/>
              </p:cNvSpPr>
              <p:nvPr/>
            </p:nvSpPr>
            <p:spPr>
              <a:xfrm>
                <a:off x="0" y="5327049"/>
                <a:ext cx="1084843" cy="523220"/>
              </a:xfrm>
              <a:prstGeom prst="rect">
                <a:avLst/>
              </a:prstGeom>
              <a:blipFill>
                <a:blip r:embed="rId8"/>
                <a:stretch>
                  <a:fillRect/>
                </a:stretch>
              </a:blipFill>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118EDDCD-D90D-4A1D-8497-C98E15E2F1EE}"/>
              </a:ext>
            </a:extLst>
          </p:cNvPr>
          <p:cNvSpPr/>
          <p:nvPr/>
        </p:nvSpPr>
        <p:spPr>
          <a:xfrm rot="16200000">
            <a:off x="4277613" y="2122040"/>
            <a:ext cx="488052" cy="136386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097AA55C-93D5-4C15-8B9C-E47F566A1ECC}"/>
              </a:ext>
            </a:extLst>
          </p:cNvPr>
          <p:cNvSpPr/>
          <p:nvPr/>
        </p:nvSpPr>
        <p:spPr>
          <a:xfrm rot="14571977">
            <a:off x="4203146" y="3370674"/>
            <a:ext cx="488050" cy="148864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E475339-2B08-40D8-88BB-F98DBCF905E1}"/>
              </a:ext>
            </a:extLst>
          </p:cNvPr>
          <p:cNvSpPr/>
          <p:nvPr/>
        </p:nvSpPr>
        <p:spPr>
          <a:xfrm>
            <a:off x="5596385" y="2215033"/>
            <a:ext cx="4652272"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3200" dirty="0"/>
              <a:t>Bộ tính toán gián đoạn</a:t>
            </a:r>
            <a:endParaRPr lang="en-US" sz="3200" dirty="0"/>
          </a:p>
        </p:txBody>
      </p:sp>
      <p:sp>
        <p:nvSpPr>
          <p:cNvPr id="8" name="Arrow: Down 7">
            <a:extLst>
              <a:ext uri="{FF2B5EF4-FFF2-40B4-BE49-F238E27FC236}">
                <a16:creationId xmlns:a16="http://schemas.microsoft.com/office/drawing/2014/main" id="{146B3C98-D5F8-47EF-9808-F8F455CDD265}"/>
              </a:ext>
            </a:extLst>
          </p:cNvPr>
          <p:cNvSpPr/>
          <p:nvPr/>
        </p:nvSpPr>
        <p:spPr>
          <a:xfrm>
            <a:off x="7978139" y="4168710"/>
            <a:ext cx="506641" cy="108585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E11EC8E1-F9D2-423A-9833-27A4BD64B1C6}"/>
              </a:ext>
            </a:extLst>
          </p:cNvPr>
          <p:cNvSpPr/>
          <p:nvPr/>
        </p:nvSpPr>
        <p:spPr>
          <a:xfrm rot="19668826">
            <a:off x="9688362" y="4066831"/>
            <a:ext cx="506641" cy="108585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Arrow: Down 17">
            <a:extLst>
              <a:ext uri="{FF2B5EF4-FFF2-40B4-BE49-F238E27FC236}">
                <a16:creationId xmlns:a16="http://schemas.microsoft.com/office/drawing/2014/main" id="{B1C369A9-FA33-4E0D-AA3B-5210A0504984}"/>
              </a:ext>
            </a:extLst>
          </p:cNvPr>
          <p:cNvSpPr/>
          <p:nvPr/>
        </p:nvSpPr>
        <p:spPr>
          <a:xfrm rot="16200000">
            <a:off x="4277612" y="2122040"/>
            <a:ext cx="488052" cy="1363869"/>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Arrow: Down 18">
            <a:extLst>
              <a:ext uri="{FF2B5EF4-FFF2-40B4-BE49-F238E27FC236}">
                <a16:creationId xmlns:a16="http://schemas.microsoft.com/office/drawing/2014/main" id="{4CA3A396-2364-4878-8F31-07736297C575}"/>
              </a:ext>
            </a:extLst>
          </p:cNvPr>
          <p:cNvSpPr/>
          <p:nvPr/>
        </p:nvSpPr>
        <p:spPr>
          <a:xfrm rot="14571977">
            <a:off x="4203145" y="3370674"/>
            <a:ext cx="488050" cy="148864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9072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r>
              <a:rPr lang="vi-VN" b="0" dirty="0">
                <a:latin typeface="Calibri" panose="020F0502020204030204" pitchFamily="34" charset="0"/>
                <a:cs typeface="Calibri" panose="020F0502020204030204" pitchFamily="34" charset="0"/>
              </a:rPr>
              <a:t> [6]</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52</a:t>
            </a:fld>
            <a:endParaRPr lang="en-US"/>
          </a:p>
        </p:txBody>
      </p:sp>
      <p:sp>
        <p:nvSpPr>
          <p:cNvPr id="13" name="TextBox 12">
            <a:extLst>
              <a:ext uri="{FF2B5EF4-FFF2-40B4-BE49-F238E27FC236}">
                <a16:creationId xmlns:a16="http://schemas.microsoft.com/office/drawing/2014/main" id="{7311E260-8804-49B9-925F-3A8B6D4DB025}"/>
              </a:ext>
            </a:extLst>
          </p:cNvPr>
          <p:cNvSpPr txBox="1"/>
          <p:nvPr/>
        </p:nvSpPr>
        <p:spPr>
          <a:xfrm>
            <a:off x="838201" y="5780782"/>
            <a:ext cx="10008476" cy="830997"/>
          </a:xfrm>
          <a:prstGeom prst="rect">
            <a:avLst/>
          </a:prstGeom>
          <a:noFill/>
        </p:spPr>
        <p:txBody>
          <a:bodyPr wrap="square" rtlCol="0">
            <a:spAutoFit/>
          </a:bodyPr>
          <a:lstStyle/>
          <a:p>
            <a:r>
              <a:rPr lang="vi-VN" sz="1600" dirty="0">
                <a:solidFill>
                  <a:srgbClr val="222222"/>
                </a:solidFill>
                <a:latin typeface="Arial" panose="020B0604020202020204" pitchFamily="34" charset="0"/>
              </a:rPr>
              <a:t>[6] </a:t>
            </a:r>
            <a:r>
              <a:rPr lang="vi-VN" sz="1600" i="1" dirty="0">
                <a:solidFill>
                  <a:srgbClr val="222222"/>
                </a:solidFill>
                <a:latin typeface="Arial" panose="020B0604020202020204" pitchFamily="34" charset="0"/>
              </a:rPr>
              <a:t>Reddy, C. K., Gopal, V., &amp; Cutler, R. (2021, June). Dnsmos: A non-intrusive perceptual objective speech quality metric to evaluate noise suppressors. In ICASSP 2021 IEEE International Conference on Acoustics, Speech and Signal Processing (ICASSP) (pp. 6493-6497). IEEE.</a:t>
            </a:r>
            <a:endParaRPr lang="en-US" sz="1600" i="1" dirty="0"/>
          </a:p>
        </p:txBody>
      </p:sp>
      <p:cxnSp>
        <p:nvCxnSpPr>
          <p:cNvPr id="14" name="Straight Connector 13">
            <a:extLst>
              <a:ext uri="{FF2B5EF4-FFF2-40B4-BE49-F238E27FC236}">
                <a16:creationId xmlns:a16="http://schemas.microsoft.com/office/drawing/2014/main" id="{C6FB552B-F758-4962-8FED-823AD727C240}"/>
              </a:ext>
            </a:extLst>
          </p:cNvPr>
          <p:cNvCxnSpPr>
            <a:cxnSpLocks/>
          </p:cNvCxnSpPr>
          <p:nvPr/>
        </p:nvCxnSpPr>
        <p:spPr>
          <a:xfrm>
            <a:off x="697230" y="5677636"/>
            <a:ext cx="8520342"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838200" y="2174551"/>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5196630" y="3618274"/>
            <a:ext cx="1192740" cy="52609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EBAA826-0C92-41F6-849D-4FB46EC487CB}"/>
              </a:ext>
            </a:extLst>
          </p:cNvPr>
          <p:cNvSpPr/>
          <p:nvPr/>
        </p:nvSpPr>
        <p:spPr>
          <a:xfrm>
            <a:off x="6760879" y="2061757"/>
            <a:ext cx="3699442" cy="6857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dirty="0"/>
              <a:t>Chất lượng như thế nào?</a:t>
            </a:r>
            <a:endParaRPr lang="en-US" sz="2400" dirty="0"/>
          </a:p>
        </p:txBody>
      </p:sp>
      <p:pic>
        <p:nvPicPr>
          <p:cNvPr id="2052" name="Picture 4" descr="Three Dimensional Render Cartoon Human Figure Stock Illustration 50856352">
            <a:extLst>
              <a:ext uri="{FF2B5EF4-FFF2-40B4-BE49-F238E27FC236}">
                <a16:creationId xmlns:a16="http://schemas.microsoft.com/office/drawing/2014/main" id="{DAFD6337-6C73-41D2-A31F-92D7051D2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183"/>
          <a:stretch/>
        </p:blipFill>
        <p:spPr bwMode="auto">
          <a:xfrm>
            <a:off x="6741072" y="3030178"/>
            <a:ext cx="2476500" cy="244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15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r>
              <a:rPr lang="vi-VN" b="0" dirty="0">
                <a:latin typeface="Calibri" panose="020F0502020204030204" pitchFamily="34" charset="0"/>
                <a:cs typeface="Calibri" panose="020F0502020204030204" pitchFamily="34" charset="0"/>
              </a:rPr>
              <a:t> (DNSMOS)</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53</a:t>
            </a:fld>
            <a:endParaRPr lang="en-US"/>
          </a:p>
        </p:txBody>
      </p: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586740" y="2277727"/>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4945170" y="3721450"/>
            <a:ext cx="712680" cy="5260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AAE2EAA0-5647-4ED1-9948-34132A49A1DC}"/>
              </a:ext>
            </a:extLst>
          </p:cNvPr>
          <p:cNvSpPr/>
          <p:nvPr/>
        </p:nvSpPr>
        <p:spPr>
          <a:xfrm>
            <a:off x="5916720" y="3440428"/>
            <a:ext cx="2011680" cy="11315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000" dirty="0"/>
              <a:t>Mô hình </a:t>
            </a:r>
            <a:endParaRPr lang="en-US" sz="2000" dirty="0"/>
          </a:p>
          <a:p>
            <a:pPr algn="ctr"/>
            <a:r>
              <a:rPr lang="vi-VN" sz="2000" dirty="0"/>
              <a:t>dự đoán</a:t>
            </a:r>
            <a:endParaRPr lang="en-US" sz="2000" dirty="0"/>
          </a:p>
        </p:txBody>
      </p:sp>
      <p:sp>
        <p:nvSpPr>
          <p:cNvPr id="11" name="Arrow: Right 10">
            <a:extLst>
              <a:ext uri="{FF2B5EF4-FFF2-40B4-BE49-F238E27FC236}">
                <a16:creationId xmlns:a16="http://schemas.microsoft.com/office/drawing/2014/main" id="{397646C3-7CEC-44A2-92A3-BD3E6F94FBA7}"/>
              </a:ext>
            </a:extLst>
          </p:cNvPr>
          <p:cNvSpPr/>
          <p:nvPr/>
        </p:nvSpPr>
        <p:spPr>
          <a:xfrm rot="19468992">
            <a:off x="8107261" y="2980829"/>
            <a:ext cx="712680" cy="36512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4C6D72FF-E375-49F7-8761-B5B8E3F3F3C5}"/>
              </a:ext>
            </a:extLst>
          </p:cNvPr>
          <p:cNvSpPr/>
          <p:nvPr/>
        </p:nvSpPr>
        <p:spPr>
          <a:xfrm>
            <a:off x="8187270" y="3801933"/>
            <a:ext cx="712680" cy="3651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346B12FF-C9B6-4DBF-94E7-5491A626B72E}"/>
              </a:ext>
            </a:extLst>
          </p:cNvPr>
          <p:cNvSpPr/>
          <p:nvPr/>
        </p:nvSpPr>
        <p:spPr>
          <a:xfrm rot="1800000">
            <a:off x="8074591" y="4603702"/>
            <a:ext cx="712680" cy="3651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031C46AC-039E-4E52-B50B-4C516EC0FA26}"/>
              </a:ext>
            </a:extLst>
          </p:cNvPr>
          <p:cNvSpPr txBox="1"/>
          <p:nvPr/>
        </p:nvSpPr>
        <p:spPr>
          <a:xfrm>
            <a:off x="8998802" y="2520752"/>
            <a:ext cx="2743200" cy="707886"/>
          </a:xfrm>
          <a:prstGeom prst="rect">
            <a:avLst/>
          </a:prstGeom>
          <a:noFill/>
        </p:spPr>
        <p:txBody>
          <a:bodyPr wrap="square" rtlCol="0">
            <a:spAutoFit/>
          </a:bodyPr>
          <a:lstStyle/>
          <a:p>
            <a:pPr algn="ctr"/>
            <a:r>
              <a:rPr lang="vi-VN" sz="2000" dirty="0">
                <a:solidFill>
                  <a:srgbClr val="FF0000"/>
                </a:solidFill>
              </a:rPr>
              <a:t>Chất lượng giọng nói (SIG)</a:t>
            </a:r>
            <a:endParaRPr lang="en-US" sz="2000" dirty="0">
              <a:solidFill>
                <a:srgbClr val="FF0000"/>
              </a:solidFill>
            </a:endParaRPr>
          </a:p>
        </p:txBody>
      </p:sp>
      <p:sp>
        <p:nvSpPr>
          <p:cNvPr id="18" name="TextBox 17">
            <a:extLst>
              <a:ext uri="{FF2B5EF4-FFF2-40B4-BE49-F238E27FC236}">
                <a16:creationId xmlns:a16="http://schemas.microsoft.com/office/drawing/2014/main" id="{380DCB12-B179-4BB2-AACC-8D012375BA95}"/>
              </a:ext>
            </a:extLst>
          </p:cNvPr>
          <p:cNvSpPr txBox="1"/>
          <p:nvPr/>
        </p:nvSpPr>
        <p:spPr>
          <a:xfrm>
            <a:off x="8998802" y="3666225"/>
            <a:ext cx="2743200" cy="707886"/>
          </a:xfrm>
          <a:prstGeom prst="rect">
            <a:avLst/>
          </a:prstGeom>
          <a:noFill/>
        </p:spPr>
        <p:txBody>
          <a:bodyPr wrap="square" rtlCol="0">
            <a:spAutoFit/>
          </a:bodyPr>
          <a:lstStyle/>
          <a:p>
            <a:pPr algn="ctr"/>
            <a:r>
              <a:rPr lang="vi-VN" sz="2000" dirty="0">
                <a:solidFill>
                  <a:srgbClr val="FF0000"/>
                </a:solidFill>
              </a:rPr>
              <a:t>Chất lượng lọc nhiễu (BAK)</a:t>
            </a:r>
            <a:endParaRPr lang="en-US" sz="2000" dirty="0">
              <a:solidFill>
                <a:srgbClr val="FF0000"/>
              </a:solidFill>
            </a:endParaRPr>
          </a:p>
        </p:txBody>
      </p:sp>
      <p:sp>
        <p:nvSpPr>
          <p:cNvPr id="19" name="TextBox 18">
            <a:extLst>
              <a:ext uri="{FF2B5EF4-FFF2-40B4-BE49-F238E27FC236}">
                <a16:creationId xmlns:a16="http://schemas.microsoft.com/office/drawing/2014/main" id="{7EDE1CBE-9023-4E2C-9B00-E711303665E2}"/>
              </a:ext>
            </a:extLst>
          </p:cNvPr>
          <p:cNvSpPr txBox="1"/>
          <p:nvPr/>
        </p:nvSpPr>
        <p:spPr>
          <a:xfrm>
            <a:off x="9022080" y="4811698"/>
            <a:ext cx="2743200" cy="707886"/>
          </a:xfrm>
          <a:prstGeom prst="rect">
            <a:avLst/>
          </a:prstGeom>
          <a:noFill/>
        </p:spPr>
        <p:txBody>
          <a:bodyPr wrap="square" rtlCol="0">
            <a:spAutoFit/>
          </a:bodyPr>
          <a:lstStyle/>
          <a:p>
            <a:pPr algn="ctr"/>
            <a:r>
              <a:rPr lang="vi-VN" sz="2000" dirty="0"/>
              <a:t>Chất lượng chung (OVR)</a:t>
            </a:r>
            <a:endParaRPr lang="en-US" sz="2000" dirty="0"/>
          </a:p>
        </p:txBody>
      </p:sp>
      <p:sp>
        <p:nvSpPr>
          <p:cNvPr id="13" name="Arrow: Right 12">
            <a:extLst>
              <a:ext uri="{FF2B5EF4-FFF2-40B4-BE49-F238E27FC236}">
                <a16:creationId xmlns:a16="http://schemas.microsoft.com/office/drawing/2014/main" id="{E474BD58-215C-4EBA-9D4E-0A6164D0CFB2}"/>
              </a:ext>
            </a:extLst>
          </p:cNvPr>
          <p:cNvSpPr/>
          <p:nvPr/>
        </p:nvSpPr>
        <p:spPr>
          <a:xfrm>
            <a:off x="4945171" y="3721449"/>
            <a:ext cx="712680" cy="52609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87DE2C6F-F4B2-4E0D-A1A3-64013AE643B0}"/>
              </a:ext>
            </a:extLst>
          </p:cNvPr>
          <p:cNvSpPr/>
          <p:nvPr/>
        </p:nvSpPr>
        <p:spPr>
          <a:xfrm rot="19468992">
            <a:off x="8107262" y="2980828"/>
            <a:ext cx="712680" cy="36512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62332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pic>
        <p:nvPicPr>
          <p:cNvPr id="19" name="Picture 2" descr="Speech waveforms | Welcome to SWPhonetics">
            <a:extLst>
              <a:ext uri="{FF2B5EF4-FFF2-40B4-BE49-F238E27FC236}">
                <a16:creationId xmlns:a16="http://schemas.microsoft.com/office/drawing/2014/main" id="{50D62441-DF1F-447E-855D-F7BF7DB79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226" y="3284156"/>
            <a:ext cx="3592163" cy="1939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8B7095-73C9-4436-B9F9-E56127791851}"/>
                  </a:ext>
                </a:extLst>
              </p:cNvPr>
              <p:cNvSpPr txBox="1"/>
              <p:nvPr/>
            </p:nvSpPr>
            <p:spPr>
              <a:xfrm>
                <a:off x="9895630" y="27615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DE8B7095-73C9-4436-B9F9-E56127791851}"/>
                  </a:ext>
                </a:extLst>
              </p:cNvPr>
              <p:cNvSpPr txBox="1">
                <a:spLocks noRot="1" noChangeAspect="1" noMove="1" noResize="1" noEditPoints="1" noAdjustHandles="1" noChangeArrowheads="1" noChangeShapeType="1" noTextEdit="1"/>
              </p:cNvSpPr>
              <p:nvPr/>
            </p:nvSpPr>
            <p:spPr>
              <a:xfrm>
                <a:off x="9895630" y="2761534"/>
                <a:ext cx="812210" cy="461665"/>
              </a:xfrm>
              <a:prstGeom prst="rect">
                <a:avLst/>
              </a:prstGeom>
              <a:blipFill>
                <a:blip r:embed="rId5"/>
                <a:stretch>
                  <a:fillRect t="-3947" r="-1493" b="-17105"/>
                </a:stretch>
              </a:blipFill>
            </p:spPr>
            <p:txBody>
              <a:bodyPr/>
              <a:lstStyle/>
              <a:p>
                <a:r>
                  <a:rPr lang="en-US">
                    <a:noFill/>
                  </a:rPr>
                  <a:t> </a:t>
                </a:r>
              </a:p>
            </p:txBody>
          </p:sp>
        </mc:Fallback>
      </mc:AlternateContent>
      <p:pic>
        <p:nvPicPr>
          <p:cNvPr id="22" name="Picture 6">
            <a:extLst>
              <a:ext uri="{FF2B5EF4-FFF2-40B4-BE49-F238E27FC236}">
                <a16:creationId xmlns:a16="http://schemas.microsoft.com/office/drawing/2014/main" id="{B37787A8-4FE9-4CF1-83D6-546D54388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82826" y="2925374"/>
            <a:ext cx="3066216" cy="23334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3E193E-DC2D-48EF-8EF6-09601BD91D26}"/>
                  </a:ext>
                </a:extLst>
              </p:cNvPr>
              <p:cNvSpPr txBox="1"/>
              <p:nvPr/>
            </p:nvSpPr>
            <p:spPr>
              <a:xfrm>
                <a:off x="762743" y="2701621"/>
                <a:ext cx="27063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3" name="TextBox 22">
                <a:extLst>
                  <a:ext uri="{FF2B5EF4-FFF2-40B4-BE49-F238E27FC236}">
                    <a16:creationId xmlns:a16="http://schemas.microsoft.com/office/drawing/2014/main" id="{D13E193E-DC2D-48EF-8EF6-09601BD91D26}"/>
                  </a:ext>
                </a:extLst>
              </p:cNvPr>
              <p:cNvSpPr txBox="1">
                <a:spLocks noRot="1" noChangeAspect="1" noMove="1" noResize="1" noEditPoints="1" noAdjustHandles="1" noChangeArrowheads="1" noChangeShapeType="1" noTextEdit="1"/>
              </p:cNvSpPr>
              <p:nvPr/>
            </p:nvSpPr>
            <p:spPr>
              <a:xfrm>
                <a:off x="762743" y="2701621"/>
                <a:ext cx="2706382" cy="461665"/>
              </a:xfrm>
              <a:prstGeom prst="rect">
                <a:avLst/>
              </a:prstGeom>
              <a:blipFill>
                <a:blip r:embed="rId7"/>
                <a:stretch>
                  <a:fillRect r="-225" b="-17105"/>
                </a:stretch>
              </a:blipFill>
            </p:spPr>
            <p:txBody>
              <a:bodyPr/>
              <a:lstStyle/>
              <a:p>
                <a:r>
                  <a:rPr lang="en-US">
                    <a:noFill/>
                  </a:rPr>
                  <a:t> </a:t>
                </a:r>
              </a:p>
            </p:txBody>
          </p:sp>
        </mc:Fallback>
      </mc:AlternateContent>
      <p:pic>
        <p:nvPicPr>
          <p:cNvPr id="24" name="Picture 4" descr="✓ deep learning free vector eps, cdr, ai, svg vector illustration graphic  art">
            <a:extLst>
              <a:ext uri="{FF2B5EF4-FFF2-40B4-BE49-F238E27FC236}">
                <a16:creationId xmlns:a16="http://schemas.microsoft.com/office/drawing/2014/main" id="{6272855A-D64A-46B2-8448-B3568E5D2D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5040" y="3211327"/>
            <a:ext cx="2908188" cy="1936241"/>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3D431189-DC46-4C78-BCB7-6A435467BBF2}"/>
              </a:ext>
            </a:extLst>
          </p:cNvPr>
          <p:cNvSpPr/>
          <p:nvPr/>
        </p:nvSpPr>
        <p:spPr>
          <a:xfrm rot="16200000">
            <a:off x="3820246" y="3867113"/>
            <a:ext cx="533589" cy="62466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A891294-207F-4851-848F-4F6073CC9114}"/>
              </a:ext>
            </a:extLst>
          </p:cNvPr>
          <p:cNvSpPr>
            <a:spLocks noGrp="1"/>
          </p:cNvSpPr>
          <p:nvPr>
            <p:ph type="sldNum" sz="quarter" idx="12"/>
          </p:nvPr>
        </p:nvSpPr>
        <p:spPr/>
        <p:txBody>
          <a:bodyPr/>
          <a:lstStyle/>
          <a:p>
            <a:fld id="{1880F96C-824F-4C37-99B8-7E149B40C9DC}" type="slidenum">
              <a:rPr lang="en-US" smtClean="0"/>
              <a:pPr/>
              <a:t>6</a:t>
            </a:fld>
            <a:endParaRPr lang="en-US"/>
          </a:p>
        </p:txBody>
      </p:sp>
      <p:sp>
        <p:nvSpPr>
          <p:cNvPr id="14" name="TextBox 13">
            <a:extLst>
              <a:ext uri="{FF2B5EF4-FFF2-40B4-BE49-F238E27FC236}">
                <a16:creationId xmlns:a16="http://schemas.microsoft.com/office/drawing/2014/main" id="{A9E818C7-3B77-4BC6-A434-CA43047DCE0D}"/>
              </a:ext>
            </a:extLst>
          </p:cNvPr>
          <p:cNvSpPr txBox="1"/>
          <p:nvPr/>
        </p:nvSpPr>
        <p:spPr>
          <a:xfrm>
            <a:off x="492018" y="5223924"/>
            <a:ext cx="3247831" cy="461665"/>
          </a:xfrm>
          <a:prstGeom prst="rect">
            <a:avLst/>
          </a:prstGeom>
          <a:noFill/>
        </p:spPr>
        <p:txBody>
          <a:bodyPr wrap="square" rtlCol="0">
            <a:spAutoFit/>
          </a:bodyPr>
          <a:lstStyle/>
          <a:p>
            <a:pPr algn="ctr"/>
            <a:r>
              <a:rPr lang="vi-VN" sz="2400" dirty="0"/>
              <a:t>Âm máy tính ghi nhận</a:t>
            </a:r>
            <a:endParaRPr lang="en-US" sz="2400" dirty="0"/>
          </a:p>
        </p:txBody>
      </p:sp>
      <p:sp>
        <p:nvSpPr>
          <p:cNvPr id="16" name="Arrow: Down 15">
            <a:extLst>
              <a:ext uri="{FF2B5EF4-FFF2-40B4-BE49-F238E27FC236}">
                <a16:creationId xmlns:a16="http://schemas.microsoft.com/office/drawing/2014/main" id="{24E58F06-2206-4433-A353-4F50B6BFDC32}"/>
              </a:ext>
            </a:extLst>
          </p:cNvPr>
          <p:cNvSpPr/>
          <p:nvPr/>
        </p:nvSpPr>
        <p:spPr>
          <a:xfrm rot="16200000">
            <a:off x="7604433" y="3867112"/>
            <a:ext cx="533589" cy="62466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375B9FB-1A62-45BE-A850-F7541B29141E}"/>
              </a:ext>
            </a:extLst>
          </p:cNvPr>
          <p:cNvSpPr txBox="1"/>
          <p:nvPr/>
        </p:nvSpPr>
        <p:spPr>
          <a:xfrm>
            <a:off x="4355218" y="5195604"/>
            <a:ext cx="3247831" cy="461665"/>
          </a:xfrm>
          <a:prstGeom prst="rect">
            <a:avLst/>
          </a:prstGeom>
          <a:noFill/>
        </p:spPr>
        <p:txBody>
          <a:bodyPr wrap="square" rtlCol="0">
            <a:spAutoFit/>
          </a:bodyPr>
          <a:lstStyle/>
          <a:p>
            <a:pPr algn="ctr"/>
            <a:r>
              <a:rPr lang="vi-VN" sz="2400" dirty="0"/>
              <a:t>Mô hình</a:t>
            </a:r>
            <a:endParaRPr lang="en-US" sz="2400" dirty="0"/>
          </a:p>
        </p:txBody>
      </p:sp>
      <p:sp>
        <p:nvSpPr>
          <p:cNvPr id="28" name="TextBox 27">
            <a:extLst>
              <a:ext uri="{FF2B5EF4-FFF2-40B4-BE49-F238E27FC236}">
                <a16:creationId xmlns:a16="http://schemas.microsoft.com/office/drawing/2014/main" id="{3A8758E9-04E7-422E-A152-A9047579E2D8}"/>
              </a:ext>
            </a:extLst>
          </p:cNvPr>
          <p:cNvSpPr txBox="1"/>
          <p:nvPr/>
        </p:nvSpPr>
        <p:spPr>
          <a:xfrm>
            <a:off x="8481391" y="5223924"/>
            <a:ext cx="3247831" cy="461665"/>
          </a:xfrm>
          <a:prstGeom prst="rect">
            <a:avLst/>
          </a:prstGeom>
          <a:noFill/>
        </p:spPr>
        <p:txBody>
          <a:bodyPr wrap="square" rtlCol="0">
            <a:spAutoFit/>
          </a:bodyPr>
          <a:lstStyle/>
          <a:p>
            <a:pPr algn="ctr"/>
            <a:r>
              <a:rPr lang="vi-VN" sz="2400" dirty="0"/>
              <a:t>Giọng nói dự đoán</a:t>
            </a:r>
            <a:endParaRPr lang="en-US" sz="2400" dirty="0"/>
          </a:p>
        </p:txBody>
      </p:sp>
    </p:spTree>
    <p:extLst>
      <p:ext uri="{BB962C8B-B14F-4D97-AF65-F5344CB8AC3E}">
        <p14:creationId xmlns:p14="http://schemas.microsoft.com/office/powerpoint/2010/main" val="259369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8" name="Picture 2" descr="Speech waveforms | Welcome to SWPhonetics">
            <a:extLst>
              <a:ext uri="{FF2B5EF4-FFF2-40B4-BE49-F238E27FC236}">
                <a16:creationId xmlns:a16="http://schemas.microsoft.com/office/drawing/2014/main" id="{76CC240F-3AC5-4591-83A9-4424CA1AF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289" y="2733389"/>
            <a:ext cx="4880699" cy="263557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5">
            <a:extLst>
              <a:ext uri="{FF2B5EF4-FFF2-40B4-BE49-F238E27FC236}">
                <a16:creationId xmlns:a16="http://schemas.microsoft.com/office/drawing/2014/main" id="{87EDD72A-28BF-481F-8078-9A10A299452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Mục</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tiêu</a:t>
            </a:r>
            <a:endParaRPr lang="en-US" b="0" dirty="0">
              <a:latin typeface="Calibri" panose="020F0502020204030204" pitchFamily="34" charset="0"/>
              <a:cs typeface="Calibri" panose="020F0502020204030204" pitchFamily="34" charset="0"/>
            </a:endParaRPr>
          </a:p>
        </p:txBody>
      </p:sp>
      <p:pic>
        <p:nvPicPr>
          <p:cNvPr id="14" name="Picture 2" descr="Speech waveforms | Welcome to SWPhonetics">
            <a:extLst>
              <a:ext uri="{FF2B5EF4-FFF2-40B4-BE49-F238E27FC236}">
                <a16:creationId xmlns:a16="http://schemas.microsoft.com/office/drawing/2014/main" id="{763A9F46-C9D4-4D5C-9A5E-2C8EA711A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33389"/>
            <a:ext cx="4880699" cy="26355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AA355E-39B4-47D1-B988-3C31F1BCE378}"/>
                  </a:ext>
                </a:extLst>
              </p:cNvPr>
              <p:cNvSpPr txBox="1"/>
              <p:nvPr/>
            </p:nvSpPr>
            <p:spPr>
              <a:xfrm>
                <a:off x="2935028" y="22509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BFAA355E-39B4-47D1-B988-3C31F1BCE378}"/>
                  </a:ext>
                </a:extLst>
              </p:cNvPr>
              <p:cNvSpPr txBox="1">
                <a:spLocks noRot="1" noChangeAspect="1" noMove="1" noResize="1" noEditPoints="1" noAdjustHandles="1" noChangeArrowheads="1" noChangeShapeType="1" noTextEdit="1"/>
              </p:cNvSpPr>
              <p:nvPr/>
            </p:nvSpPr>
            <p:spPr>
              <a:xfrm>
                <a:off x="2935028" y="2250934"/>
                <a:ext cx="812210" cy="461665"/>
              </a:xfrm>
              <a:prstGeom prst="rect">
                <a:avLst/>
              </a:prstGeom>
              <a:blipFill>
                <a:blip r:embed="rId5"/>
                <a:stretch>
                  <a:fillRect t="-3947" r="-149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B8F62A2-AFD1-467D-8777-3DD44AAC59BC}"/>
                  </a:ext>
                </a:extLst>
              </p:cNvPr>
              <p:cNvSpPr txBox="1"/>
              <p:nvPr/>
            </p:nvSpPr>
            <p:spPr>
              <a:xfrm>
                <a:off x="8689874" y="22509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AB8F62A2-AFD1-467D-8777-3DD44AAC59BC}"/>
                  </a:ext>
                </a:extLst>
              </p:cNvPr>
              <p:cNvSpPr txBox="1">
                <a:spLocks noRot="1" noChangeAspect="1" noMove="1" noResize="1" noEditPoints="1" noAdjustHandles="1" noChangeArrowheads="1" noChangeShapeType="1" noTextEdit="1"/>
              </p:cNvSpPr>
              <p:nvPr/>
            </p:nvSpPr>
            <p:spPr>
              <a:xfrm>
                <a:off x="8689874" y="2250934"/>
                <a:ext cx="812210" cy="461665"/>
              </a:xfrm>
              <a:prstGeom prst="rect">
                <a:avLst/>
              </a:prstGeom>
              <a:blipFill>
                <a:blip r:embed="rId6"/>
                <a:stretch>
                  <a:fillRect r="-150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2F3D0A-36BE-4F5D-9868-396C550A9F80}"/>
                  </a:ext>
                </a:extLst>
              </p:cNvPr>
              <p:cNvSpPr txBox="1"/>
              <p:nvPr/>
            </p:nvSpPr>
            <p:spPr>
              <a:xfrm>
                <a:off x="5893836" y="3589513"/>
                <a:ext cx="85151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oMath>
                  </m:oMathPara>
                </a14:m>
                <a:endParaRPr lang="en-US" sz="5400" dirty="0"/>
              </a:p>
            </p:txBody>
          </p:sp>
        </mc:Choice>
        <mc:Fallback xmlns="">
          <p:sp>
            <p:nvSpPr>
              <p:cNvPr id="28" name="TextBox 27">
                <a:extLst>
                  <a:ext uri="{FF2B5EF4-FFF2-40B4-BE49-F238E27FC236}">
                    <a16:creationId xmlns:a16="http://schemas.microsoft.com/office/drawing/2014/main" id="{0A2F3D0A-36BE-4F5D-9868-396C550A9F80}"/>
                  </a:ext>
                </a:extLst>
              </p:cNvPr>
              <p:cNvSpPr txBox="1">
                <a:spLocks noRot="1" noChangeAspect="1" noMove="1" noResize="1" noEditPoints="1" noAdjustHandles="1" noChangeArrowheads="1" noChangeShapeType="1" noTextEdit="1"/>
              </p:cNvSpPr>
              <p:nvPr/>
            </p:nvSpPr>
            <p:spPr>
              <a:xfrm>
                <a:off x="5893836" y="3589513"/>
                <a:ext cx="851515" cy="923330"/>
              </a:xfrm>
              <a:prstGeom prst="rect">
                <a:avLst/>
              </a:prstGeom>
              <a:blipFill>
                <a:blip r:embed="rId7"/>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B313417-EB81-424C-8CF5-141A5858B4C2}"/>
              </a:ext>
            </a:extLst>
          </p:cNvPr>
          <p:cNvSpPr>
            <a:spLocks noGrp="1"/>
          </p:cNvSpPr>
          <p:nvPr>
            <p:ph type="sldNum" sz="quarter" idx="12"/>
          </p:nvPr>
        </p:nvSpPr>
        <p:spPr/>
        <p:txBody>
          <a:bodyPr/>
          <a:lstStyle/>
          <a:p>
            <a:fld id="{1880F96C-824F-4C37-99B8-7E149B40C9DC}" type="slidenum">
              <a:rPr lang="en-US" smtClean="0"/>
              <a:pPr/>
              <a:t>7</a:t>
            </a:fld>
            <a:endParaRPr lang="en-US"/>
          </a:p>
        </p:txBody>
      </p:sp>
      <p:sp>
        <p:nvSpPr>
          <p:cNvPr id="10" name="TextBox 9">
            <a:extLst>
              <a:ext uri="{FF2B5EF4-FFF2-40B4-BE49-F238E27FC236}">
                <a16:creationId xmlns:a16="http://schemas.microsoft.com/office/drawing/2014/main" id="{B493B27F-0F37-40CF-A5B3-862364445ABB}"/>
              </a:ext>
            </a:extLst>
          </p:cNvPr>
          <p:cNvSpPr txBox="1"/>
          <p:nvPr/>
        </p:nvSpPr>
        <p:spPr>
          <a:xfrm>
            <a:off x="1692220" y="5230663"/>
            <a:ext cx="3172660" cy="461665"/>
          </a:xfrm>
          <a:prstGeom prst="rect">
            <a:avLst/>
          </a:prstGeom>
          <a:noFill/>
        </p:spPr>
        <p:txBody>
          <a:bodyPr wrap="square" rtlCol="0">
            <a:spAutoFit/>
          </a:bodyPr>
          <a:lstStyle/>
          <a:p>
            <a:pPr algn="ctr"/>
            <a:r>
              <a:rPr lang="vi-VN" sz="2400" dirty="0"/>
              <a:t>Giọng nói sau khi lọc</a:t>
            </a:r>
            <a:endParaRPr lang="en-US" sz="2400" dirty="0"/>
          </a:p>
        </p:txBody>
      </p:sp>
      <p:sp>
        <p:nvSpPr>
          <p:cNvPr id="11" name="TextBox 10">
            <a:extLst>
              <a:ext uri="{FF2B5EF4-FFF2-40B4-BE49-F238E27FC236}">
                <a16:creationId xmlns:a16="http://schemas.microsoft.com/office/drawing/2014/main" id="{DAB6136D-39FE-4412-97C8-9840A1B55644}"/>
              </a:ext>
            </a:extLst>
          </p:cNvPr>
          <p:cNvSpPr txBox="1"/>
          <p:nvPr/>
        </p:nvSpPr>
        <p:spPr>
          <a:xfrm>
            <a:off x="7819325" y="5230664"/>
            <a:ext cx="2428143" cy="461665"/>
          </a:xfrm>
          <a:prstGeom prst="rect">
            <a:avLst/>
          </a:prstGeom>
          <a:noFill/>
        </p:spPr>
        <p:txBody>
          <a:bodyPr wrap="square" rtlCol="0">
            <a:spAutoFit/>
          </a:bodyPr>
          <a:lstStyle/>
          <a:p>
            <a:pPr algn="ctr"/>
            <a:r>
              <a:rPr lang="vi-VN" sz="2400" dirty="0"/>
              <a:t>Giọng nói sạch</a:t>
            </a:r>
            <a:endParaRPr lang="en-US" sz="2400" dirty="0"/>
          </a:p>
        </p:txBody>
      </p:sp>
    </p:spTree>
    <p:extLst>
      <p:ext uri="{BB962C8B-B14F-4D97-AF65-F5344CB8AC3E}">
        <p14:creationId xmlns:p14="http://schemas.microsoft.com/office/powerpoint/2010/main" val="240011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Giới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hạn</a:t>
            </a:r>
            <a:r>
              <a:rPr lang="vi-VN" b="0" dirty="0">
                <a:latin typeface="Calibri" panose="020F0502020204030204" pitchFamily="34" charset="0"/>
                <a:cs typeface="Calibri" panose="020F0502020204030204" pitchFamily="34" charset="0"/>
              </a:rPr>
              <a:t> phạm vi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tài</a:t>
            </a:r>
            <a:endParaRPr lang="en-US" b="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04FCD2F0-CBB3-484B-8327-7DDC08805DE7}"/>
              </a:ext>
            </a:extLst>
          </p:cNvPr>
          <p:cNvPicPr>
            <a:picLocks noChangeAspect="1"/>
          </p:cNvPicPr>
          <p:nvPr/>
        </p:nvPicPr>
        <p:blipFill rotWithShape="1">
          <a:blip r:embed="rId4">
            <a:extLst>
              <a:ext uri="{28A0092B-C50C-407E-A947-70E740481C1C}">
                <a14:useLocalDpi xmlns:a14="http://schemas.microsoft.com/office/drawing/2010/main" val="0"/>
              </a:ext>
            </a:extLst>
          </a:blip>
          <a:srcRect l="6475" t="11661" r="9394"/>
          <a:stretch/>
        </p:blipFill>
        <p:spPr>
          <a:xfrm>
            <a:off x="62470" y="1968469"/>
            <a:ext cx="7772400" cy="4511920"/>
          </a:xfrm>
          <a:prstGeom prst="rect">
            <a:avLst/>
          </a:prstGeom>
        </p:spPr>
      </p:pic>
      <p:sp>
        <p:nvSpPr>
          <p:cNvPr id="22" name="TextBox 21">
            <a:extLst>
              <a:ext uri="{FF2B5EF4-FFF2-40B4-BE49-F238E27FC236}">
                <a16:creationId xmlns:a16="http://schemas.microsoft.com/office/drawing/2014/main" id="{5596C068-1334-410A-BE73-BEA4FED63507}"/>
              </a:ext>
            </a:extLst>
          </p:cNvPr>
          <p:cNvSpPr txBox="1"/>
          <p:nvPr/>
        </p:nvSpPr>
        <p:spPr>
          <a:xfrm>
            <a:off x="1366204" y="6427344"/>
            <a:ext cx="3857146" cy="307777"/>
          </a:xfrm>
          <a:prstGeom prst="rect">
            <a:avLst/>
          </a:prstGeom>
          <a:noFill/>
        </p:spPr>
        <p:txBody>
          <a:bodyPr wrap="none" rtlCol="0">
            <a:spAutoFit/>
          </a:bodyPr>
          <a:lstStyle/>
          <a:p>
            <a:r>
              <a:rPr lang="vi-VN" sz="1400" i="1" dirty="0">
                <a:latin typeface="Calibri" panose="020F0502020204030204" pitchFamily="34" charset="0"/>
                <a:cs typeface="Calibri" panose="020F0502020204030204" pitchFamily="34" charset="0"/>
              </a:rPr>
              <a:t>Khảo sát được thực hiện ở </a:t>
            </a:r>
            <a:r>
              <a:rPr lang="vi-VN" sz="1400" i="1" dirty="0">
                <a:latin typeface="Calibri" panose="020F0502020204030204" pitchFamily="34" charset="0"/>
                <a:cs typeface="Calibri" panose="020F0502020204030204" pitchFamily="34" charset="0"/>
                <a:hlinkClick r:id="rId5"/>
              </a:rPr>
              <a:t>phiếu khảo sát tiếng ồn</a:t>
            </a:r>
            <a:endParaRPr lang="en-US" sz="1400" i="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B560920-952F-4715-8B72-130B426B6133}"/>
              </a:ext>
            </a:extLst>
          </p:cNvPr>
          <p:cNvSpPr txBox="1"/>
          <p:nvPr/>
        </p:nvSpPr>
        <p:spPr>
          <a:xfrm>
            <a:off x="7457894" y="3854956"/>
            <a:ext cx="3079689" cy="369332"/>
          </a:xfrm>
          <a:prstGeom prst="rect">
            <a:avLst/>
          </a:prstGeom>
          <a:noFill/>
        </p:spPr>
        <p:txBody>
          <a:bodyPr wrap="none" rtlCol="0">
            <a:spAutoFit/>
          </a:bodyPr>
          <a:lstStyle/>
          <a:p>
            <a:r>
              <a:rPr lang="vi-VN" b="1" i="1" dirty="0">
                <a:latin typeface="Calibri" panose="020F0502020204030204" pitchFamily="34" charset="0"/>
                <a:cs typeface="Calibri" panose="020F0502020204030204" pitchFamily="34" charset="0"/>
              </a:rPr>
              <a:t>Bảng 1.1:</a:t>
            </a:r>
            <a:r>
              <a:rPr lang="vi-VN" i="1" dirty="0">
                <a:latin typeface="Calibri" panose="020F0502020204030204" pitchFamily="34" charset="0"/>
                <a:cs typeface="Calibri" panose="020F0502020204030204" pitchFamily="34" charset="0"/>
              </a:rPr>
              <a:t> Các nhiễu được chọn</a:t>
            </a:r>
            <a:endParaRPr lang="en-US" i="1"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7760315-0FFF-4C39-AB34-94BF560AF298}"/>
              </a:ext>
            </a:extLst>
          </p:cNvPr>
          <p:cNvGraphicFramePr>
            <a:graphicFrameLocks noGrp="1"/>
          </p:cNvGraphicFramePr>
          <p:nvPr>
            <p:extLst>
              <p:ext uri="{D42A27DB-BD31-4B8C-83A1-F6EECF244321}">
                <p14:modId xmlns:p14="http://schemas.microsoft.com/office/powerpoint/2010/main" val="659208589"/>
              </p:ext>
            </p:extLst>
          </p:nvPr>
        </p:nvGraphicFramePr>
        <p:xfrm>
          <a:off x="5926220" y="1698238"/>
          <a:ext cx="6203310" cy="2205245"/>
        </p:xfrm>
        <a:graphic>
          <a:graphicData uri="http://schemas.openxmlformats.org/drawingml/2006/table">
            <a:tbl>
              <a:tblPr firstRow="1" bandRow="1">
                <a:tableStyleId>{5C22544A-7EE6-4342-B048-85BDC9FD1C3A}</a:tableStyleId>
              </a:tblPr>
              <a:tblGrid>
                <a:gridCol w="3101655">
                  <a:extLst>
                    <a:ext uri="{9D8B030D-6E8A-4147-A177-3AD203B41FA5}">
                      <a16:colId xmlns:a16="http://schemas.microsoft.com/office/drawing/2014/main" val="1596628520"/>
                    </a:ext>
                  </a:extLst>
                </a:gridCol>
                <a:gridCol w="3101655">
                  <a:extLst>
                    <a:ext uri="{9D8B030D-6E8A-4147-A177-3AD203B41FA5}">
                      <a16:colId xmlns:a16="http://schemas.microsoft.com/office/drawing/2014/main" val="3852371747"/>
                    </a:ext>
                  </a:extLst>
                </a:gridCol>
              </a:tblGrid>
              <a:tr h="315035">
                <a:tc>
                  <a:txBody>
                    <a:bodyPr/>
                    <a:lstStyle/>
                    <a:p>
                      <a:pPr algn="ctr"/>
                      <a:r>
                        <a:rPr lang="vi-VN" sz="1400" b="1" dirty="0">
                          <a:solidFill>
                            <a:schemeClr val="tx1"/>
                          </a:solidFill>
                        </a:rPr>
                        <a:t>Loại tiếng ồn</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b="1" dirty="0">
                          <a:solidFill>
                            <a:schemeClr val="tx1"/>
                          </a:solidFill>
                        </a:rPr>
                        <a:t>Các tiếng ồn cụ thể</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400" dirty="0">
                          <a:solidFill>
                            <a:schemeClr val="tx1"/>
                          </a:solidFill>
                        </a:rPr>
                        <a:t>Người khác nói chuyện</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thông báo ở ga, tiếng ở cafe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400" dirty="0">
                          <a:solidFill>
                            <a:schemeClr val="tx1"/>
                          </a:solidFill>
                        </a:rPr>
                        <a:t>Xe cộ</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xe tải, tiếng kẹt xe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400" dirty="0">
                          <a:solidFill>
                            <a:schemeClr val="tx1"/>
                          </a:solidFill>
                        </a:rPr>
                        <a:t>Môi trường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mưa (to, vừa, nhỏ)</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400" dirty="0">
                          <a:solidFill>
                            <a:schemeClr val="tx1"/>
                          </a:solidFill>
                        </a:rPr>
                        <a:t>Thiết bị gia dụng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quạt bị hư</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534579"/>
                  </a:ext>
                </a:extLst>
              </a:tr>
              <a:tr h="315035">
                <a:tc>
                  <a:txBody>
                    <a:bodyPr/>
                    <a:lstStyle/>
                    <a:p>
                      <a:pPr algn="ctr"/>
                      <a:r>
                        <a:rPr lang="vi-VN" sz="1400" dirty="0">
                          <a:solidFill>
                            <a:schemeClr val="tx1"/>
                          </a:solidFill>
                        </a:rPr>
                        <a:t>Tiếng rè</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Nhiễu trắng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4562578"/>
                  </a:ext>
                </a:extLst>
              </a:tr>
              <a:tr h="315035">
                <a:tc>
                  <a:txBody>
                    <a:bodyPr/>
                    <a:lstStyle/>
                    <a:p>
                      <a:pPr algn="ctr"/>
                      <a:r>
                        <a:rPr lang="vi-VN" sz="1400" dirty="0">
                          <a:solidFill>
                            <a:schemeClr val="tx1"/>
                          </a:solidFill>
                        </a:rPr>
                        <a:t>Trẻ em</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em bé khóc</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8</a:t>
            </a:fld>
            <a:endParaRPr lang="en-US"/>
          </a:p>
        </p:txBody>
      </p:sp>
    </p:spTree>
    <p:extLst>
      <p:ext uri="{BB962C8B-B14F-4D97-AF65-F5344CB8AC3E}">
        <p14:creationId xmlns:p14="http://schemas.microsoft.com/office/powerpoint/2010/main" val="340802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Kết quả mong đợi</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9</a:t>
            </a:fld>
            <a:endParaRPr lang="en-US"/>
          </a:p>
        </p:txBody>
      </p:sp>
      <p:sp>
        <p:nvSpPr>
          <p:cNvPr id="17" name="TextBox 16">
            <a:extLst>
              <a:ext uri="{FF2B5EF4-FFF2-40B4-BE49-F238E27FC236}">
                <a16:creationId xmlns:a16="http://schemas.microsoft.com/office/drawing/2014/main" id="{DB8E36E1-1F72-4EFC-B610-A2F82B824757}"/>
              </a:ext>
            </a:extLst>
          </p:cNvPr>
          <p:cNvSpPr txBox="1"/>
          <p:nvPr/>
        </p:nvSpPr>
        <p:spPr>
          <a:xfrm>
            <a:off x="680488" y="2277851"/>
            <a:ext cx="5415512" cy="4093428"/>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Nghiên cứu mô hình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mô hình có khả năng lọc tốt, vẫn đảm bảo chất lượng âm thanh</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hàm mất mát </a:t>
            </a:r>
          </a:p>
          <a:p>
            <a:r>
              <a:rPr lang="vi-VN" sz="3200" dirty="0">
                <a:latin typeface="Calibri" panose="020F0502020204030204" pitchFamily="34" charset="0"/>
                <a:cs typeface="Calibri" panose="020F0502020204030204" pitchFamily="34" charset="0"/>
              </a:rPr>
              <a:t>   phục vụ cho mô hình trên</a:t>
            </a:r>
            <a:endParaRPr lang="en-US"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82999D-3CC4-422C-898D-8D24497209C6}"/>
              </a:ext>
            </a:extLst>
          </p:cNvPr>
          <p:cNvSpPr txBox="1"/>
          <p:nvPr/>
        </p:nvSpPr>
        <p:spPr>
          <a:xfrm>
            <a:off x="6408071" y="2277851"/>
            <a:ext cx="5415512" cy="360098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Phát triển ứng dụng</a:t>
            </a:r>
          </a:p>
          <a:p>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Hiện thực ứng dụng hỗ trợ lọc thời gian thực và lọc file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Hoạt động tốt và ổn định với máy có cấu hình thấp</a:t>
            </a:r>
            <a:endParaRPr lang="en-US" sz="3200" dirty="0">
              <a:latin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B26EDFAA-D839-410E-880C-6F571B224A39}"/>
              </a:ext>
            </a:extLst>
          </p:cNvPr>
          <p:cNvCxnSpPr>
            <a:cxnSpLocks/>
          </p:cNvCxnSpPr>
          <p:nvPr/>
        </p:nvCxnSpPr>
        <p:spPr>
          <a:xfrm>
            <a:off x="6096000" y="2076686"/>
            <a:ext cx="0" cy="35043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506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7594</TotalTime>
  <Words>6372</Words>
  <Application>Microsoft Office PowerPoint</Application>
  <PresentationFormat>Widescreen</PresentationFormat>
  <Paragraphs>650</Paragraphs>
  <Slides>53</Slides>
  <Notes>50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Calibri</vt:lpstr>
      <vt:lpstr>Calibri Light</vt:lpstr>
      <vt:lpstr>Cambria Math</vt:lpstr>
      <vt:lpstr>Office Theme</vt:lpstr>
      <vt:lpstr>Office Theme</vt:lpstr>
      <vt:lpstr>Giảm nhiễu tiếng ồn bằng học sâu</vt:lpstr>
      <vt:lpstr>Mục lục</vt:lpstr>
      <vt:lpstr>1. Đặt vấn đề</vt:lpstr>
      <vt:lpstr>Đặt vấn đề</vt:lpstr>
      <vt:lpstr>Giới thiệu bài toán</vt:lpstr>
      <vt:lpstr>Giới thiệu bài toán</vt:lpstr>
      <vt:lpstr>Mục tiêu</vt:lpstr>
      <vt:lpstr>Giới hạn phạm vi đề tài</vt:lpstr>
      <vt:lpstr>Kết quả mong đợi</vt:lpstr>
      <vt:lpstr>2. Các nghiên cứu liên quan</vt:lpstr>
      <vt:lpstr>Cách tiếp cận cổ điển</vt:lpstr>
      <vt:lpstr>Cách tiếp cận cổ điển</vt:lpstr>
      <vt:lpstr>Cách tiếp cận dùng học sâu</vt:lpstr>
      <vt:lpstr>Masking trong cách tiếp cận học sâu</vt:lpstr>
      <vt:lpstr>Mô hình Dual signal Transformation LSTM [1]</vt:lpstr>
      <vt:lpstr>Cách tiếp cận dùng học sâu</vt:lpstr>
      <vt:lpstr>3. Các đề xuất</vt:lpstr>
      <vt:lpstr>Yêu cầu của mô hình đề xuất</vt:lpstr>
      <vt:lpstr>Mô hình đề xuất</vt:lpstr>
      <vt:lpstr>Cơ sở đề xuất hàm tăng cường mất mát</vt:lpstr>
      <vt:lpstr>Cơ sở đề xuất hàm tăng cường mất mát</vt:lpstr>
      <vt:lpstr>Hàm mất mát đề xuất</vt:lpstr>
      <vt:lpstr>Hàm mất mát đề xuất</vt:lpstr>
      <vt:lpstr>Chuẩn bị dữ liệu</vt:lpstr>
      <vt:lpstr>Nguồn dữ liệu sạch</vt:lpstr>
      <vt:lpstr>Quá trình pha nhiễu</vt:lpstr>
      <vt:lpstr>Quá trình trộn nhiễu</vt:lpstr>
      <vt:lpstr>Đánh giá chất lượng âm thanh</vt:lpstr>
      <vt:lpstr>Đánh giá chủ quan</vt:lpstr>
      <vt:lpstr>Thang đo chất lượng âm thanh</vt:lpstr>
      <vt:lpstr>4. Phát triển ứng dụng và kết quả</vt:lpstr>
      <vt:lpstr>Đánh giá chất lượng</vt:lpstr>
      <vt:lpstr>Đánh giá chất lượng</vt:lpstr>
      <vt:lpstr>Đánh giá chất lượng</vt:lpstr>
      <vt:lpstr>Lọc nhiễu thời gian thực</vt:lpstr>
      <vt:lpstr>Độ trễ của pipeline</vt:lpstr>
      <vt:lpstr>Tổng kết</vt:lpstr>
      <vt:lpstr>DEMO</vt:lpstr>
      <vt:lpstr>PowerPoint Presentation</vt:lpstr>
      <vt:lpstr>Các tài liệu tham khảo chính</vt:lpstr>
      <vt:lpstr>Các tài liệu tham khảo chính</vt:lpstr>
      <vt:lpstr>Các tài liệu tham khảo chính</vt:lpstr>
      <vt:lpstr>Thách thức</vt:lpstr>
      <vt:lpstr>Tương đồng giữa tiếng Anh và tiếng Việt</vt:lpstr>
      <vt:lpstr>Thống kê lượng code được viết</vt:lpstr>
      <vt:lpstr>Dãy tần số Mel – Mel filters bank [3]</vt:lpstr>
      <vt:lpstr>Short-time Objective Intelligibility Measure [4]</vt:lpstr>
      <vt:lpstr>Chuyển tần số thường sang tần số nghe</vt:lpstr>
      <vt:lpstr>Hệ số tương quan Pearson</vt:lpstr>
      <vt:lpstr>Perceptual Evaluation of Speech Quality [5]</vt:lpstr>
      <vt:lpstr>Perceptual Evaluation of Speech Quality (PESQ)</vt:lpstr>
      <vt:lpstr>A Non-Intrusive Perceptual Objective Speech Quality Metric [6]</vt:lpstr>
      <vt:lpstr>A Non-Intrusive Perceptual Objective Speech Quality Metric (DNSMOS)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Hiện thực ứng dụng lọc nhiễu</dc:title>
  <dc:creator>Tom Nguyen</dc:creator>
  <cp:lastModifiedBy>Tom Nguyen</cp:lastModifiedBy>
  <cp:revision>231</cp:revision>
  <dcterms:created xsi:type="dcterms:W3CDTF">2022-03-08T09:12:56Z</dcterms:created>
  <dcterms:modified xsi:type="dcterms:W3CDTF">2022-05-30T13:18:40Z</dcterms:modified>
</cp:coreProperties>
</file>